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894" r:id="rId2"/>
  </p:sldMasterIdLst>
  <p:notesMasterIdLst>
    <p:notesMasterId r:id="rId19"/>
  </p:notesMasterIdLst>
  <p:sldIdLst>
    <p:sldId id="319" r:id="rId3"/>
    <p:sldId id="367" r:id="rId4"/>
    <p:sldId id="344" r:id="rId5"/>
    <p:sldId id="326" r:id="rId6"/>
    <p:sldId id="368" r:id="rId7"/>
    <p:sldId id="369" r:id="rId8"/>
    <p:sldId id="334" r:id="rId9"/>
    <p:sldId id="361" r:id="rId10"/>
    <p:sldId id="359" r:id="rId11"/>
    <p:sldId id="373" r:id="rId12"/>
    <p:sldId id="377" r:id="rId13"/>
    <p:sldId id="362" r:id="rId14"/>
    <p:sldId id="370" r:id="rId15"/>
    <p:sldId id="364" r:id="rId16"/>
    <p:sldId id="363" r:id="rId17"/>
    <p:sldId id="353" r:id="rId18"/>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Lucida Sans" pitchFamily="34" charset="0"/>
        <a:ea typeface="+mn-ea"/>
        <a:cs typeface="Arial" charset="0"/>
      </a:defRPr>
    </a:lvl1pPr>
    <a:lvl2pPr marL="457200" algn="l" rtl="0" fontAlgn="base">
      <a:spcBef>
        <a:spcPct val="0"/>
      </a:spcBef>
      <a:spcAft>
        <a:spcPct val="0"/>
      </a:spcAft>
      <a:defRPr b="1" kern="1200">
        <a:solidFill>
          <a:schemeClr val="tx1"/>
        </a:solidFill>
        <a:latin typeface="Lucida Sans" pitchFamily="34" charset="0"/>
        <a:ea typeface="+mn-ea"/>
        <a:cs typeface="Arial" charset="0"/>
      </a:defRPr>
    </a:lvl2pPr>
    <a:lvl3pPr marL="914400" algn="l" rtl="0" fontAlgn="base">
      <a:spcBef>
        <a:spcPct val="0"/>
      </a:spcBef>
      <a:spcAft>
        <a:spcPct val="0"/>
      </a:spcAft>
      <a:defRPr b="1" kern="1200">
        <a:solidFill>
          <a:schemeClr val="tx1"/>
        </a:solidFill>
        <a:latin typeface="Lucida Sans" pitchFamily="34" charset="0"/>
        <a:ea typeface="+mn-ea"/>
        <a:cs typeface="Arial" charset="0"/>
      </a:defRPr>
    </a:lvl3pPr>
    <a:lvl4pPr marL="1371600" algn="l" rtl="0" fontAlgn="base">
      <a:spcBef>
        <a:spcPct val="0"/>
      </a:spcBef>
      <a:spcAft>
        <a:spcPct val="0"/>
      </a:spcAft>
      <a:defRPr b="1" kern="1200">
        <a:solidFill>
          <a:schemeClr val="tx1"/>
        </a:solidFill>
        <a:latin typeface="Lucida Sans" pitchFamily="34" charset="0"/>
        <a:ea typeface="+mn-ea"/>
        <a:cs typeface="Arial" charset="0"/>
      </a:defRPr>
    </a:lvl4pPr>
    <a:lvl5pPr marL="1828800" algn="l" rtl="0" fontAlgn="base">
      <a:spcBef>
        <a:spcPct val="0"/>
      </a:spcBef>
      <a:spcAft>
        <a:spcPct val="0"/>
      </a:spcAft>
      <a:defRPr b="1" kern="1200">
        <a:solidFill>
          <a:schemeClr val="tx1"/>
        </a:solidFill>
        <a:latin typeface="Lucida Sans" pitchFamily="34" charset="0"/>
        <a:ea typeface="+mn-ea"/>
        <a:cs typeface="Arial" charset="0"/>
      </a:defRPr>
    </a:lvl5pPr>
    <a:lvl6pPr marL="2286000" algn="l" defTabSz="914400" rtl="0" eaLnBrk="1" latinLnBrk="0" hangingPunct="1">
      <a:defRPr b="1" kern="1200">
        <a:solidFill>
          <a:schemeClr val="tx1"/>
        </a:solidFill>
        <a:latin typeface="Lucida Sans" pitchFamily="34" charset="0"/>
        <a:ea typeface="+mn-ea"/>
        <a:cs typeface="Arial" charset="0"/>
      </a:defRPr>
    </a:lvl6pPr>
    <a:lvl7pPr marL="2743200" algn="l" defTabSz="914400" rtl="0" eaLnBrk="1" latinLnBrk="0" hangingPunct="1">
      <a:defRPr b="1" kern="1200">
        <a:solidFill>
          <a:schemeClr val="tx1"/>
        </a:solidFill>
        <a:latin typeface="Lucida Sans" pitchFamily="34" charset="0"/>
        <a:ea typeface="+mn-ea"/>
        <a:cs typeface="Arial" charset="0"/>
      </a:defRPr>
    </a:lvl7pPr>
    <a:lvl8pPr marL="3200400" algn="l" defTabSz="914400" rtl="0" eaLnBrk="1" latinLnBrk="0" hangingPunct="1">
      <a:defRPr b="1" kern="1200">
        <a:solidFill>
          <a:schemeClr val="tx1"/>
        </a:solidFill>
        <a:latin typeface="Lucida Sans" pitchFamily="34" charset="0"/>
        <a:ea typeface="+mn-ea"/>
        <a:cs typeface="Arial" charset="0"/>
      </a:defRPr>
    </a:lvl8pPr>
    <a:lvl9pPr marL="3657600" algn="l" defTabSz="914400" rtl="0" eaLnBrk="1" latinLnBrk="0" hangingPunct="1">
      <a:defRPr b="1" kern="1200">
        <a:solidFill>
          <a:schemeClr val="tx1"/>
        </a:solidFill>
        <a:latin typeface="Lucida Sans" pitchFamily="34" charset="0"/>
        <a:ea typeface="+mn-ea"/>
        <a:cs typeface="Arial" charset="0"/>
      </a:defRPr>
    </a:lvl9pPr>
  </p:defaultTextStyle>
  <p:extLst>
    <p:ext uri="{521415D9-36F7-43E2-AB2F-B90AF26B5E84}">
      <p14:sectionLst xmlns:p14="http://schemas.microsoft.com/office/powerpoint/2010/main">
        <p14:section name="Default Section" id="{75AF8B0F-946B-484F-A42A-AF94958FCCE3}">
          <p14:sldIdLst>
            <p14:sldId id="319"/>
          </p14:sldIdLst>
        </p14:section>
        <p14:section name="What is the Project About?" id="{E94FA93E-BCA1-8E42-B5FF-9B43EDB64ACD}">
          <p14:sldIdLst>
            <p14:sldId id="367"/>
            <p14:sldId id="344"/>
            <p14:sldId id="326"/>
            <p14:sldId id="368"/>
            <p14:sldId id="369"/>
            <p14:sldId id="334"/>
            <p14:sldId id="361"/>
            <p14:sldId id="359"/>
            <p14:sldId id="373"/>
            <p14:sldId id="377"/>
            <p14:sldId id="362"/>
            <p14:sldId id="370"/>
            <p14:sldId id="364"/>
            <p14:sldId id="363"/>
            <p14:sldId id="353"/>
          </p14:sldIdLst>
        </p14:section>
        <p14:section name="Looking Forwards" id="{BD680F1E-7AAC-3446-9443-7E96AA6A9E7E}">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56" autoAdjust="0"/>
    <p:restoredTop sz="69003" autoAdjust="0"/>
  </p:normalViewPr>
  <p:slideViewPr>
    <p:cSldViewPr>
      <p:cViewPr varScale="1">
        <p:scale>
          <a:sx n="50" d="100"/>
          <a:sy n="50" d="100"/>
        </p:scale>
        <p:origin x="-1088" y="-104"/>
      </p:cViewPr>
      <p:guideLst>
        <p:guide orient="horz" pos="2160"/>
        <p:guide pos="2880"/>
      </p:guideLst>
    </p:cSldViewPr>
  </p:slideViewPr>
  <p:outlineViewPr>
    <p:cViewPr>
      <p:scale>
        <a:sx n="33" d="100"/>
        <a:sy n="33" d="100"/>
      </p:scale>
      <p:origin x="0" y="394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D4EAF3-EC89-BC4D-950B-EE9BB8B7E991}" type="doc">
      <dgm:prSet loTypeId="urn:microsoft.com/office/officeart/2005/8/layout/process1" loCatId="" qsTypeId="urn:microsoft.com/office/officeart/2005/8/quickstyle/simple1" qsCatId="simple" csTypeId="urn:microsoft.com/office/officeart/2005/8/colors/accent2_2" csCatId="accent2" phldr="1"/>
      <dgm:spPr/>
    </dgm:pt>
    <dgm:pt modelId="{AD80CD78-A007-D54C-A396-78F61FB6BA72}">
      <dgm:prSet phldrT="[Text]"/>
      <dgm:spPr/>
      <dgm:t>
        <a:bodyPr/>
        <a:lstStyle/>
        <a:p>
          <a:r>
            <a:rPr lang="en-US" dirty="0" smtClean="0"/>
            <a:t>2.3 </a:t>
          </a:r>
          <a:endParaRPr lang="en-US" dirty="0"/>
        </a:p>
      </dgm:t>
    </dgm:pt>
    <dgm:pt modelId="{3921F438-8677-1F44-BD56-70908B630357}" type="parTrans" cxnId="{D88AAE09-A269-E340-AE42-6B11899635EF}">
      <dgm:prSet/>
      <dgm:spPr/>
      <dgm:t>
        <a:bodyPr/>
        <a:lstStyle/>
        <a:p>
          <a:endParaRPr lang="en-US"/>
        </a:p>
      </dgm:t>
    </dgm:pt>
    <dgm:pt modelId="{95CD9904-909A-284C-A3D9-7147D760E45D}" type="sibTrans" cxnId="{D88AAE09-A269-E340-AE42-6B11899635EF}">
      <dgm:prSet/>
      <dgm:spPr/>
      <dgm:t>
        <a:bodyPr/>
        <a:lstStyle/>
        <a:p>
          <a:endParaRPr lang="en-US"/>
        </a:p>
      </dgm:t>
    </dgm:pt>
    <dgm:pt modelId="{6F3FF574-CF94-2D49-AE67-386D3ECE427A}">
      <dgm:prSet phldrT="[Text]"/>
      <dgm:spPr/>
      <dgm:t>
        <a:bodyPr/>
        <a:lstStyle/>
        <a:p>
          <a:r>
            <a:rPr lang="en-US" dirty="0" smtClean="0"/>
            <a:t>2.4</a:t>
          </a:r>
          <a:endParaRPr lang="en-US" dirty="0"/>
        </a:p>
      </dgm:t>
    </dgm:pt>
    <dgm:pt modelId="{FEDFC10E-D36B-8147-A1EE-9225C86097A0}" type="parTrans" cxnId="{93042429-87D7-B146-8FA4-0C13566C7E3B}">
      <dgm:prSet/>
      <dgm:spPr/>
      <dgm:t>
        <a:bodyPr/>
        <a:lstStyle/>
        <a:p>
          <a:endParaRPr lang="en-US"/>
        </a:p>
      </dgm:t>
    </dgm:pt>
    <dgm:pt modelId="{3C6DFD46-7982-C642-BEDC-0FA31EAEF21B}" type="sibTrans" cxnId="{93042429-87D7-B146-8FA4-0C13566C7E3B}">
      <dgm:prSet/>
      <dgm:spPr/>
      <dgm:t>
        <a:bodyPr/>
        <a:lstStyle/>
        <a:p>
          <a:endParaRPr lang="en-US"/>
        </a:p>
      </dgm:t>
    </dgm:pt>
    <dgm:pt modelId="{77C403B1-A38E-EB4A-948F-6F6B9D3AECD0}">
      <dgm:prSet phldrT="[Text]"/>
      <dgm:spPr/>
      <dgm:t>
        <a:bodyPr/>
        <a:lstStyle/>
        <a:p>
          <a:r>
            <a:rPr lang="en-US" dirty="0" smtClean="0"/>
            <a:t>2.5</a:t>
          </a:r>
          <a:endParaRPr lang="en-US" dirty="0"/>
        </a:p>
      </dgm:t>
    </dgm:pt>
    <dgm:pt modelId="{094AA1FE-1F30-2D44-A2B2-1B5EC48AE539}" type="parTrans" cxnId="{8DBF839E-FE81-8941-BA0A-CEB8614FFA76}">
      <dgm:prSet/>
      <dgm:spPr/>
      <dgm:t>
        <a:bodyPr/>
        <a:lstStyle/>
        <a:p>
          <a:endParaRPr lang="en-US"/>
        </a:p>
      </dgm:t>
    </dgm:pt>
    <dgm:pt modelId="{E681454F-728A-F842-B2AE-38FB285896A9}" type="sibTrans" cxnId="{8DBF839E-FE81-8941-BA0A-CEB8614FFA76}">
      <dgm:prSet/>
      <dgm:spPr/>
      <dgm:t>
        <a:bodyPr/>
        <a:lstStyle/>
        <a:p>
          <a:endParaRPr lang="en-US"/>
        </a:p>
      </dgm:t>
    </dgm:pt>
    <dgm:pt modelId="{BE666B3E-1429-DC41-9821-372DB3A01C64}">
      <dgm:prSet phldrT="[Text]"/>
      <dgm:spPr/>
      <dgm:t>
        <a:bodyPr/>
        <a:lstStyle/>
        <a:p>
          <a:r>
            <a:rPr lang="en-US" dirty="0" smtClean="0"/>
            <a:t>2.6</a:t>
          </a:r>
          <a:endParaRPr lang="en-US" dirty="0"/>
        </a:p>
      </dgm:t>
    </dgm:pt>
    <dgm:pt modelId="{3D48EE1E-3BFF-1244-A9F0-7AAB0A089256}" type="parTrans" cxnId="{A1EB830C-9CA7-E447-8CAA-B9F1228BA087}">
      <dgm:prSet/>
      <dgm:spPr/>
      <dgm:t>
        <a:bodyPr/>
        <a:lstStyle/>
        <a:p>
          <a:endParaRPr lang="en-US"/>
        </a:p>
      </dgm:t>
    </dgm:pt>
    <dgm:pt modelId="{C1026E3E-C12F-3B44-A1C3-F193E37640CC}" type="sibTrans" cxnId="{A1EB830C-9CA7-E447-8CAA-B9F1228BA087}">
      <dgm:prSet/>
      <dgm:spPr/>
      <dgm:t>
        <a:bodyPr/>
        <a:lstStyle/>
        <a:p>
          <a:endParaRPr lang="en-US"/>
        </a:p>
      </dgm:t>
    </dgm:pt>
    <dgm:pt modelId="{8B691772-462D-FA46-AC1C-4C23B5D20378}">
      <dgm:prSet phldrT="[Text]"/>
      <dgm:spPr/>
      <dgm:t>
        <a:bodyPr/>
        <a:lstStyle/>
        <a:p>
          <a:r>
            <a:rPr lang="en-US" dirty="0" smtClean="0"/>
            <a:t>3.0</a:t>
          </a:r>
          <a:endParaRPr lang="en-US" dirty="0"/>
        </a:p>
      </dgm:t>
    </dgm:pt>
    <dgm:pt modelId="{CAD8A998-49CF-C34E-8A99-91A0C6C17FA2}" type="parTrans" cxnId="{978141E4-4197-2545-AF73-BE270A324EB1}">
      <dgm:prSet/>
      <dgm:spPr/>
      <dgm:t>
        <a:bodyPr/>
        <a:lstStyle/>
        <a:p>
          <a:endParaRPr lang="en-US"/>
        </a:p>
      </dgm:t>
    </dgm:pt>
    <dgm:pt modelId="{BEC8AC17-36AD-6C4B-9F1E-6A920998FA70}" type="sibTrans" cxnId="{978141E4-4197-2545-AF73-BE270A324EB1}">
      <dgm:prSet/>
      <dgm:spPr/>
      <dgm:t>
        <a:bodyPr/>
        <a:lstStyle/>
        <a:p>
          <a:endParaRPr lang="en-US"/>
        </a:p>
      </dgm:t>
    </dgm:pt>
    <dgm:pt modelId="{9550132A-F007-FE4F-9038-1703096F2EED}">
      <dgm:prSet phldrT="[Text]"/>
      <dgm:spPr/>
      <dgm:t>
        <a:bodyPr/>
        <a:lstStyle/>
        <a:p>
          <a:r>
            <a:rPr lang="en-US" dirty="0" smtClean="0"/>
            <a:t>3.1</a:t>
          </a:r>
          <a:endParaRPr lang="en-US" dirty="0"/>
        </a:p>
      </dgm:t>
    </dgm:pt>
    <dgm:pt modelId="{8788F39A-8A02-EB43-AD57-8A156D6B78D4}" type="parTrans" cxnId="{E1F445F3-D073-D140-8631-FEF372672EC8}">
      <dgm:prSet/>
      <dgm:spPr/>
      <dgm:t>
        <a:bodyPr/>
        <a:lstStyle/>
        <a:p>
          <a:endParaRPr lang="en-US"/>
        </a:p>
      </dgm:t>
    </dgm:pt>
    <dgm:pt modelId="{68679253-825A-B64E-A43C-479190AA0380}" type="sibTrans" cxnId="{E1F445F3-D073-D140-8631-FEF372672EC8}">
      <dgm:prSet/>
      <dgm:spPr/>
      <dgm:t>
        <a:bodyPr/>
        <a:lstStyle/>
        <a:p>
          <a:endParaRPr lang="en-US"/>
        </a:p>
      </dgm:t>
    </dgm:pt>
    <dgm:pt modelId="{EB040DA0-C3A2-4249-A429-E3FD9A382B24}">
      <dgm:prSet phldrT="[Text]"/>
      <dgm:spPr/>
      <dgm:t>
        <a:bodyPr/>
        <a:lstStyle/>
        <a:p>
          <a:r>
            <a:rPr lang="en-US" dirty="0" smtClean="0"/>
            <a:t>3.2</a:t>
          </a:r>
          <a:endParaRPr lang="en-US" dirty="0"/>
        </a:p>
      </dgm:t>
    </dgm:pt>
    <dgm:pt modelId="{DDA11694-930D-4B48-B298-2948D95288B0}" type="parTrans" cxnId="{66F78BC1-133E-6649-B137-7E04A419471A}">
      <dgm:prSet/>
      <dgm:spPr/>
      <dgm:t>
        <a:bodyPr/>
        <a:lstStyle/>
        <a:p>
          <a:endParaRPr lang="en-US"/>
        </a:p>
      </dgm:t>
    </dgm:pt>
    <dgm:pt modelId="{BDDD08DC-38BB-A541-84AB-AEB4D179B665}" type="sibTrans" cxnId="{66F78BC1-133E-6649-B137-7E04A419471A}">
      <dgm:prSet/>
      <dgm:spPr/>
      <dgm:t>
        <a:bodyPr/>
        <a:lstStyle/>
        <a:p>
          <a:endParaRPr lang="en-US"/>
        </a:p>
      </dgm:t>
    </dgm:pt>
    <dgm:pt modelId="{A0C9C6EE-5C6B-D94E-B59A-B8E1A5AB445D}" type="pres">
      <dgm:prSet presAssocID="{06D4EAF3-EC89-BC4D-950B-EE9BB8B7E991}" presName="Name0" presStyleCnt="0">
        <dgm:presLayoutVars>
          <dgm:dir/>
          <dgm:resizeHandles val="exact"/>
        </dgm:presLayoutVars>
      </dgm:prSet>
      <dgm:spPr/>
    </dgm:pt>
    <dgm:pt modelId="{E1C19D89-AF3F-3740-89BB-79131E18D4BC}" type="pres">
      <dgm:prSet presAssocID="{AD80CD78-A007-D54C-A396-78F61FB6BA72}" presName="node" presStyleLbl="node1" presStyleIdx="0" presStyleCnt="7">
        <dgm:presLayoutVars>
          <dgm:bulletEnabled val="1"/>
        </dgm:presLayoutVars>
      </dgm:prSet>
      <dgm:spPr/>
      <dgm:t>
        <a:bodyPr/>
        <a:lstStyle/>
        <a:p>
          <a:endParaRPr lang="en-US"/>
        </a:p>
      </dgm:t>
    </dgm:pt>
    <dgm:pt modelId="{37BDC8D9-38CC-8B42-98D9-9DC94ECC7F3B}" type="pres">
      <dgm:prSet presAssocID="{95CD9904-909A-284C-A3D9-7147D760E45D}" presName="sibTrans" presStyleLbl="sibTrans2D1" presStyleIdx="0" presStyleCnt="6"/>
      <dgm:spPr/>
      <dgm:t>
        <a:bodyPr/>
        <a:lstStyle/>
        <a:p>
          <a:endParaRPr lang="en-US"/>
        </a:p>
      </dgm:t>
    </dgm:pt>
    <dgm:pt modelId="{FAE512D5-3212-FE42-A6B6-E2B28BE03908}" type="pres">
      <dgm:prSet presAssocID="{95CD9904-909A-284C-A3D9-7147D760E45D}" presName="connectorText" presStyleLbl="sibTrans2D1" presStyleIdx="0" presStyleCnt="6"/>
      <dgm:spPr/>
      <dgm:t>
        <a:bodyPr/>
        <a:lstStyle/>
        <a:p>
          <a:endParaRPr lang="en-US"/>
        </a:p>
      </dgm:t>
    </dgm:pt>
    <dgm:pt modelId="{701F24E1-A0E7-D44D-8B51-5B3351E81962}" type="pres">
      <dgm:prSet presAssocID="{6F3FF574-CF94-2D49-AE67-386D3ECE427A}" presName="node" presStyleLbl="node1" presStyleIdx="1" presStyleCnt="7">
        <dgm:presLayoutVars>
          <dgm:bulletEnabled val="1"/>
        </dgm:presLayoutVars>
      </dgm:prSet>
      <dgm:spPr/>
      <dgm:t>
        <a:bodyPr/>
        <a:lstStyle/>
        <a:p>
          <a:endParaRPr lang="en-US"/>
        </a:p>
      </dgm:t>
    </dgm:pt>
    <dgm:pt modelId="{0A3658B8-CDE0-5F45-A5D4-990C0CAE381A}" type="pres">
      <dgm:prSet presAssocID="{3C6DFD46-7982-C642-BEDC-0FA31EAEF21B}" presName="sibTrans" presStyleLbl="sibTrans2D1" presStyleIdx="1" presStyleCnt="6"/>
      <dgm:spPr/>
      <dgm:t>
        <a:bodyPr/>
        <a:lstStyle/>
        <a:p>
          <a:endParaRPr lang="en-US"/>
        </a:p>
      </dgm:t>
    </dgm:pt>
    <dgm:pt modelId="{8F627BB4-565D-7D46-A5AB-77426EA28A98}" type="pres">
      <dgm:prSet presAssocID="{3C6DFD46-7982-C642-BEDC-0FA31EAEF21B}" presName="connectorText" presStyleLbl="sibTrans2D1" presStyleIdx="1" presStyleCnt="6"/>
      <dgm:spPr/>
      <dgm:t>
        <a:bodyPr/>
        <a:lstStyle/>
        <a:p>
          <a:endParaRPr lang="en-US"/>
        </a:p>
      </dgm:t>
    </dgm:pt>
    <dgm:pt modelId="{3B701784-DC37-1641-A6BB-978FFE3A9A69}" type="pres">
      <dgm:prSet presAssocID="{77C403B1-A38E-EB4A-948F-6F6B9D3AECD0}" presName="node" presStyleLbl="node1" presStyleIdx="2" presStyleCnt="7">
        <dgm:presLayoutVars>
          <dgm:bulletEnabled val="1"/>
        </dgm:presLayoutVars>
      </dgm:prSet>
      <dgm:spPr/>
      <dgm:t>
        <a:bodyPr/>
        <a:lstStyle/>
        <a:p>
          <a:endParaRPr lang="en-US"/>
        </a:p>
      </dgm:t>
    </dgm:pt>
    <dgm:pt modelId="{8EA5696C-C7DF-7D43-9068-B0FD9CE58D0A}" type="pres">
      <dgm:prSet presAssocID="{E681454F-728A-F842-B2AE-38FB285896A9}" presName="sibTrans" presStyleLbl="sibTrans2D1" presStyleIdx="2" presStyleCnt="6"/>
      <dgm:spPr/>
      <dgm:t>
        <a:bodyPr/>
        <a:lstStyle/>
        <a:p>
          <a:endParaRPr lang="en-US"/>
        </a:p>
      </dgm:t>
    </dgm:pt>
    <dgm:pt modelId="{A04EEA0A-C629-B042-A4CF-A5E37AB139BE}" type="pres">
      <dgm:prSet presAssocID="{E681454F-728A-F842-B2AE-38FB285896A9}" presName="connectorText" presStyleLbl="sibTrans2D1" presStyleIdx="2" presStyleCnt="6"/>
      <dgm:spPr/>
      <dgm:t>
        <a:bodyPr/>
        <a:lstStyle/>
        <a:p>
          <a:endParaRPr lang="en-US"/>
        </a:p>
      </dgm:t>
    </dgm:pt>
    <dgm:pt modelId="{BAE9F4B7-60BD-6B49-8E28-F92D599ACC37}" type="pres">
      <dgm:prSet presAssocID="{BE666B3E-1429-DC41-9821-372DB3A01C64}" presName="node" presStyleLbl="node1" presStyleIdx="3" presStyleCnt="7">
        <dgm:presLayoutVars>
          <dgm:bulletEnabled val="1"/>
        </dgm:presLayoutVars>
      </dgm:prSet>
      <dgm:spPr/>
      <dgm:t>
        <a:bodyPr/>
        <a:lstStyle/>
        <a:p>
          <a:endParaRPr lang="en-US"/>
        </a:p>
      </dgm:t>
    </dgm:pt>
    <dgm:pt modelId="{D938BB00-F6A2-1846-AB15-84B195928E6B}" type="pres">
      <dgm:prSet presAssocID="{C1026E3E-C12F-3B44-A1C3-F193E37640CC}" presName="sibTrans" presStyleLbl="sibTrans2D1" presStyleIdx="3" presStyleCnt="6"/>
      <dgm:spPr/>
      <dgm:t>
        <a:bodyPr/>
        <a:lstStyle/>
        <a:p>
          <a:endParaRPr lang="en-US"/>
        </a:p>
      </dgm:t>
    </dgm:pt>
    <dgm:pt modelId="{85D57C05-3EEF-494E-B591-6C84BCB46397}" type="pres">
      <dgm:prSet presAssocID="{C1026E3E-C12F-3B44-A1C3-F193E37640CC}" presName="connectorText" presStyleLbl="sibTrans2D1" presStyleIdx="3" presStyleCnt="6"/>
      <dgm:spPr/>
      <dgm:t>
        <a:bodyPr/>
        <a:lstStyle/>
        <a:p>
          <a:endParaRPr lang="en-US"/>
        </a:p>
      </dgm:t>
    </dgm:pt>
    <dgm:pt modelId="{47687804-5617-4643-BD9A-3B3FCB69C1F0}" type="pres">
      <dgm:prSet presAssocID="{8B691772-462D-FA46-AC1C-4C23B5D20378}" presName="node" presStyleLbl="node1" presStyleIdx="4" presStyleCnt="7">
        <dgm:presLayoutVars>
          <dgm:bulletEnabled val="1"/>
        </dgm:presLayoutVars>
      </dgm:prSet>
      <dgm:spPr/>
      <dgm:t>
        <a:bodyPr/>
        <a:lstStyle/>
        <a:p>
          <a:endParaRPr lang="en-US"/>
        </a:p>
      </dgm:t>
    </dgm:pt>
    <dgm:pt modelId="{34D136BF-2C2D-BD44-A660-E15CE4C796DF}" type="pres">
      <dgm:prSet presAssocID="{BEC8AC17-36AD-6C4B-9F1E-6A920998FA70}" presName="sibTrans" presStyleLbl="sibTrans2D1" presStyleIdx="4" presStyleCnt="6"/>
      <dgm:spPr/>
      <dgm:t>
        <a:bodyPr/>
        <a:lstStyle/>
        <a:p>
          <a:endParaRPr lang="en-US"/>
        </a:p>
      </dgm:t>
    </dgm:pt>
    <dgm:pt modelId="{88584789-F190-3C45-B2BB-D06266A10397}" type="pres">
      <dgm:prSet presAssocID="{BEC8AC17-36AD-6C4B-9F1E-6A920998FA70}" presName="connectorText" presStyleLbl="sibTrans2D1" presStyleIdx="4" presStyleCnt="6"/>
      <dgm:spPr/>
      <dgm:t>
        <a:bodyPr/>
        <a:lstStyle/>
        <a:p>
          <a:endParaRPr lang="en-US"/>
        </a:p>
      </dgm:t>
    </dgm:pt>
    <dgm:pt modelId="{5DED6D03-01D6-5740-AD0F-F5C1ED6EABB1}" type="pres">
      <dgm:prSet presAssocID="{9550132A-F007-FE4F-9038-1703096F2EED}" presName="node" presStyleLbl="node1" presStyleIdx="5" presStyleCnt="7">
        <dgm:presLayoutVars>
          <dgm:bulletEnabled val="1"/>
        </dgm:presLayoutVars>
      </dgm:prSet>
      <dgm:spPr/>
      <dgm:t>
        <a:bodyPr/>
        <a:lstStyle/>
        <a:p>
          <a:endParaRPr lang="en-US"/>
        </a:p>
      </dgm:t>
    </dgm:pt>
    <dgm:pt modelId="{4851D352-D6A9-3440-AFAE-FD4D05777684}" type="pres">
      <dgm:prSet presAssocID="{68679253-825A-B64E-A43C-479190AA0380}" presName="sibTrans" presStyleLbl="sibTrans2D1" presStyleIdx="5" presStyleCnt="6"/>
      <dgm:spPr/>
      <dgm:t>
        <a:bodyPr/>
        <a:lstStyle/>
        <a:p>
          <a:endParaRPr lang="en-US"/>
        </a:p>
      </dgm:t>
    </dgm:pt>
    <dgm:pt modelId="{17C16DB4-DB74-0843-8219-8770EAEA6C33}" type="pres">
      <dgm:prSet presAssocID="{68679253-825A-B64E-A43C-479190AA0380}" presName="connectorText" presStyleLbl="sibTrans2D1" presStyleIdx="5" presStyleCnt="6"/>
      <dgm:spPr/>
      <dgm:t>
        <a:bodyPr/>
        <a:lstStyle/>
        <a:p>
          <a:endParaRPr lang="en-US"/>
        </a:p>
      </dgm:t>
    </dgm:pt>
    <dgm:pt modelId="{90D75972-B98F-1A4C-B85A-0C086607B014}" type="pres">
      <dgm:prSet presAssocID="{EB040DA0-C3A2-4249-A429-E3FD9A382B24}" presName="node" presStyleLbl="node1" presStyleIdx="6" presStyleCnt="7" custScaleX="118820" custLinFactNeighborX="3153" custLinFactNeighborY="1874">
        <dgm:presLayoutVars>
          <dgm:bulletEnabled val="1"/>
        </dgm:presLayoutVars>
      </dgm:prSet>
      <dgm:spPr/>
      <dgm:t>
        <a:bodyPr/>
        <a:lstStyle/>
        <a:p>
          <a:endParaRPr lang="en-US"/>
        </a:p>
      </dgm:t>
    </dgm:pt>
  </dgm:ptLst>
  <dgm:cxnLst>
    <dgm:cxn modelId="{26A693D1-9215-2C4A-A5FE-0A16D670A48D}" type="presOf" srcId="{68679253-825A-B64E-A43C-479190AA0380}" destId="{17C16DB4-DB74-0843-8219-8770EAEA6C33}" srcOrd="1" destOrd="0" presId="urn:microsoft.com/office/officeart/2005/8/layout/process1"/>
    <dgm:cxn modelId="{1E39D1FE-C62E-5240-878E-FC5CE9B55452}" type="presOf" srcId="{8B691772-462D-FA46-AC1C-4C23B5D20378}" destId="{47687804-5617-4643-BD9A-3B3FCB69C1F0}" srcOrd="0" destOrd="0" presId="urn:microsoft.com/office/officeart/2005/8/layout/process1"/>
    <dgm:cxn modelId="{2F7CD63C-9DB0-604A-B5F9-B0044114E054}" type="presOf" srcId="{95CD9904-909A-284C-A3D9-7147D760E45D}" destId="{FAE512D5-3212-FE42-A6B6-E2B28BE03908}" srcOrd="1" destOrd="0" presId="urn:microsoft.com/office/officeart/2005/8/layout/process1"/>
    <dgm:cxn modelId="{B226661B-7F61-C542-829D-D3526C3DC718}" type="presOf" srcId="{95CD9904-909A-284C-A3D9-7147D760E45D}" destId="{37BDC8D9-38CC-8B42-98D9-9DC94ECC7F3B}" srcOrd="0" destOrd="0" presId="urn:microsoft.com/office/officeart/2005/8/layout/process1"/>
    <dgm:cxn modelId="{7EEE946E-880A-324D-992E-FEFD580D86F4}" type="presOf" srcId="{06D4EAF3-EC89-BC4D-950B-EE9BB8B7E991}" destId="{A0C9C6EE-5C6B-D94E-B59A-B8E1A5AB445D}" srcOrd="0" destOrd="0" presId="urn:microsoft.com/office/officeart/2005/8/layout/process1"/>
    <dgm:cxn modelId="{BDF925CD-891D-8C41-BECD-154E3BB5540C}" type="presOf" srcId="{77C403B1-A38E-EB4A-948F-6F6B9D3AECD0}" destId="{3B701784-DC37-1641-A6BB-978FFE3A9A69}" srcOrd="0" destOrd="0" presId="urn:microsoft.com/office/officeart/2005/8/layout/process1"/>
    <dgm:cxn modelId="{FA33940F-F3DF-1B44-BDBB-0ED04226B145}" type="presOf" srcId="{3C6DFD46-7982-C642-BEDC-0FA31EAEF21B}" destId="{8F627BB4-565D-7D46-A5AB-77426EA28A98}" srcOrd="1" destOrd="0" presId="urn:microsoft.com/office/officeart/2005/8/layout/process1"/>
    <dgm:cxn modelId="{8A39C5C7-7F90-DC4E-BEEB-5FFE79DBE12B}" type="presOf" srcId="{C1026E3E-C12F-3B44-A1C3-F193E37640CC}" destId="{85D57C05-3EEF-494E-B591-6C84BCB46397}" srcOrd="1" destOrd="0" presId="urn:microsoft.com/office/officeart/2005/8/layout/process1"/>
    <dgm:cxn modelId="{B87E37EE-BF22-2F43-9EE0-D553CD4C23D6}" type="presOf" srcId="{3C6DFD46-7982-C642-BEDC-0FA31EAEF21B}" destId="{0A3658B8-CDE0-5F45-A5D4-990C0CAE381A}" srcOrd="0" destOrd="0" presId="urn:microsoft.com/office/officeart/2005/8/layout/process1"/>
    <dgm:cxn modelId="{F6D00688-8BCE-2F4D-8E0A-2A5701DD8B97}" type="presOf" srcId="{9550132A-F007-FE4F-9038-1703096F2EED}" destId="{5DED6D03-01D6-5740-AD0F-F5C1ED6EABB1}" srcOrd="0" destOrd="0" presId="urn:microsoft.com/office/officeart/2005/8/layout/process1"/>
    <dgm:cxn modelId="{E1F445F3-D073-D140-8631-FEF372672EC8}" srcId="{06D4EAF3-EC89-BC4D-950B-EE9BB8B7E991}" destId="{9550132A-F007-FE4F-9038-1703096F2EED}" srcOrd="5" destOrd="0" parTransId="{8788F39A-8A02-EB43-AD57-8A156D6B78D4}" sibTransId="{68679253-825A-B64E-A43C-479190AA0380}"/>
    <dgm:cxn modelId="{978141E4-4197-2545-AF73-BE270A324EB1}" srcId="{06D4EAF3-EC89-BC4D-950B-EE9BB8B7E991}" destId="{8B691772-462D-FA46-AC1C-4C23B5D20378}" srcOrd="4" destOrd="0" parTransId="{CAD8A998-49CF-C34E-8A99-91A0C6C17FA2}" sibTransId="{BEC8AC17-36AD-6C4B-9F1E-6A920998FA70}"/>
    <dgm:cxn modelId="{B5217F11-25C6-EC47-9CCA-3B52C8C6BC92}" type="presOf" srcId="{6F3FF574-CF94-2D49-AE67-386D3ECE427A}" destId="{701F24E1-A0E7-D44D-8B51-5B3351E81962}" srcOrd="0" destOrd="0" presId="urn:microsoft.com/office/officeart/2005/8/layout/process1"/>
    <dgm:cxn modelId="{C19FEC0C-A92F-134C-871A-8101B8034003}" type="presOf" srcId="{68679253-825A-B64E-A43C-479190AA0380}" destId="{4851D352-D6A9-3440-AFAE-FD4D05777684}" srcOrd="0" destOrd="0" presId="urn:microsoft.com/office/officeart/2005/8/layout/process1"/>
    <dgm:cxn modelId="{1CE7A3E5-5BC4-1A40-980E-F9F8FE15553E}" type="presOf" srcId="{EB040DA0-C3A2-4249-A429-E3FD9A382B24}" destId="{90D75972-B98F-1A4C-B85A-0C086607B014}" srcOrd="0" destOrd="0" presId="urn:microsoft.com/office/officeart/2005/8/layout/process1"/>
    <dgm:cxn modelId="{CFC19009-45DD-7B4B-8F1C-28B3FFED3AAF}" type="presOf" srcId="{BEC8AC17-36AD-6C4B-9F1E-6A920998FA70}" destId="{34D136BF-2C2D-BD44-A660-E15CE4C796DF}" srcOrd="0" destOrd="0" presId="urn:microsoft.com/office/officeart/2005/8/layout/process1"/>
    <dgm:cxn modelId="{F3DD5C04-23FB-3449-A63B-50463BB87486}" type="presOf" srcId="{E681454F-728A-F842-B2AE-38FB285896A9}" destId="{A04EEA0A-C629-B042-A4CF-A5E37AB139BE}" srcOrd="1" destOrd="0" presId="urn:microsoft.com/office/officeart/2005/8/layout/process1"/>
    <dgm:cxn modelId="{93042429-87D7-B146-8FA4-0C13566C7E3B}" srcId="{06D4EAF3-EC89-BC4D-950B-EE9BB8B7E991}" destId="{6F3FF574-CF94-2D49-AE67-386D3ECE427A}" srcOrd="1" destOrd="0" parTransId="{FEDFC10E-D36B-8147-A1EE-9225C86097A0}" sibTransId="{3C6DFD46-7982-C642-BEDC-0FA31EAEF21B}"/>
    <dgm:cxn modelId="{8D218AF8-7D7A-C246-8957-23A0F6EE29E3}" type="presOf" srcId="{BEC8AC17-36AD-6C4B-9F1E-6A920998FA70}" destId="{88584789-F190-3C45-B2BB-D06266A10397}" srcOrd="1" destOrd="0" presId="urn:microsoft.com/office/officeart/2005/8/layout/process1"/>
    <dgm:cxn modelId="{66F78BC1-133E-6649-B137-7E04A419471A}" srcId="{06D4EAF3-EC89-BC4D-950B-EE9BB8B7E991}" destId="{EB040DA0-C3A2-4249-A429-E3FD9A382B24}" srcOrd="6" destOrd="0" parTransId="{DDA11694-930D-4B48-B298-2948D95288B0}" sibTransId="{BDDD08DC-38BB-A541-84AB-AEB4D179B665}"/>
    <dgm:cxn modelId="{1E228C89-0F22-6746-8B28-63586B7060D8}" type="presOf" srcId="{C1026E3E-C12F-3B44-A1C3-F193E37640CC}" destId="{D938BB00-F6A2-1846-AB15-84B195928E6B}" srcOrd="0" destOrd="0" presId="urn:microsoft.com/office/officeart/2005/8/layout/process1"/>
    <dgm:cxn modelId="{7447C90F-DDB3-4047-9D72-327463F2C1D0}" type="presOf" srcId="{AD80CD78-A007-D54C-A396-78F61FB6BA72}" destId="{E1C19D89-AF3F-3740-89BB-79131E18D4BC}" srcOrd="0" destOrd="0" presId="urn:microsoft.com/office/officeart/2005/8/layout/process1"/>
    <dgm:cxn modelId="{D88AAE09-A269-E340-AE42-6B11899635EF}" srcId="{06D4EAF3-EC89-BC4D-950B-EE9BB8B7E991}" destId="{AD80CD78-A007-D54C-A396-78F61FB6BA72}" srcOrd="0" destOrd="0" parTransId="{3921F438-8677-1F44-BD56-70908B630357}" sibTransId="{95CD9904-909A-284C-A3D9-7147D760E45D}"/>
    <dgm:cxn modelId="{8DBF839E-FE81-8941-BA0A-CEB8614FFA76}" srcId="{06D4EAF3-EC89-BC4D-950B-EE9BB8B7E991}" destId="{77C403B1-A38E-EB4A-948F-6F6B9D3AECD0}" srcOrd="2" destOrd="0" parTransId="{094AA1FE-1F30-2D44-A2B2-1B5EC48AE539}" sibTransId="{E681454F-728A-F842-B2AE-38FB285896A9}"/>
    <dgm:cxn modelId="{7CDBF08C-2184-4846-8D90-E437E05481E0}" type="presOf" srcId="{BE666B3E-1429-DC41-9821-372DB3A01C64}" destId="{BAE9F4B7-60BD-6B49-8E28-F92D599ACC37}" srcOrd="0" destOrd="0" presId="urn:microsoft.com/office/officeart/2005/8/layout/process1"/>
    <dgm:cxn modelId="{D5E2F4FC-04FE-604A-9714-90A47A970A86}" type="presOf" srcId="{E681454F-728A-F842-B2AE-38FB285896A9}" destId="{8EA5696C-C7DF-7D43-9068-B0FD9CE58D0A}" srcOrd="0" destOrd="0" presId="urn:microsoft.com/office/officeart/2005/8/layout/process1"/>
    <dgm:cxn modelId="{A1EB830C-9CA7-E447-8CAA-B9F1228BA087}" srcId="{06D4EAF3-EC89-BC4D-950B-EE9BB8B7E991}" destId="{BE666B3E-1429-DC41-9821-372DB3A01C64}" srcOrd="3" destOrd="0" parTransId="{3D48EE1E-3BFF-1244-A9F0-7AAB0A089256}" sibTransId="{C1026E3E-C12F-3B44-A1C3-F193E37640CC}"/>
    <dgm:cxn modelId="{3CD43493-7E59-F045-AEE3-457170B86A7A}" type="presParOf" srcId="{A0C9C6EE-5C6B-D94E-B59A-B8E1A5AB445D}" destId="{E1C19D89-AF3F-3740-89BB-79131E18D4BC}" srcOrd="0" destOrd="0" presId="urn:microsoft.com/office/officeart/2005/8/layout/process1"/>
    <dgm:cxn modelId="{8BC0D29E-1638-8C47-B45D-D2E0D610773F}" type="presParOf" srcId="{A0C9C6EE-5C6B-D94E-B59A-B8E1A5AB445D}" destId="{37BDC8D9-38CC-8B42-98D9-9DC94ECC7F3B}" srcOrd="1" destOrd="0" presId="urn:microsoft.com/office/officeart/2005/8/layout/process1"/>
    <dgm:cxn modelId="{E106619D-7E31-2549-9C0B-9C999DBC4AA9}" type="presParOf" srcId="{37BDC8D9-38CC-8B42-98D9-9DC94ECC7F3B}" destId="{FAE512D5-3212-FE42-A6B6-E2B28BE03908}" srcOrd="0" destOrd="0" presId="urn:microsoft.com/office/officeart/2005/8/layout/process1"/>
    <dgm:cxn modelId="{5F41B3FF-0A5E-B74E-8567-FF90D4744E3D}" type="presParOf" srcId="{A0C9C6EE-5C6B-D94E-B59A-B8E1A5AB445D}" destId="{701F24E1-A0E7-D44D-8B51-5B3351E81962}" srcOrd="2" destOrd="0" presId="urn:microsoft.com/office/officeart/2005/8/layout/process1"/>
    <dgm:cxn modelId="{479BC3C0-D560-5341-A7E5-46A01FC16970}" type="presParOf" srcId="{A0C9C6EE-5C6B-D94E-B59A-B8E1A5AB445D}" destId="{0A3658B8-CDE0-5F45-A5D4-990C0CAE381A}" srcOrd="3" destOrd="0" presId="urn:microsoft.com/office/officeart/2005/8/layout/process1"/>
    <dgm:cxn modelId="{C4766341-8A35-E044-A2BD-172EF9A40E29}" type="presParOf" srcId="{0A3658B8-CDE0-5F45-A5D4-990C0CAE381A}" destId="{8F627BB4-565D-7D46-A5AB-77426EA28A98}" srcOrd="0" destOrd="0" presId="urn:microsoft.com/office/officeart/2005/8/layout/process1"/>
    <dgm:cxn modelId="{7FF11E7B-E07C-A64D-997C-9F512DC4F834}" type="presParOf" srcId="{A0C9C6EE-5C6B-D94E-B59A-B8E1A5AB445D}" destId="{3B701784-DC37-1641-A6BB-978FFE3A9A69}" srcOrd="4" destOrd="0" presId="urn:microsoft.com/office/officeart/2005/8/layout/process1"/>
    <dgm:cxn modelId="{BF360107-5503-4645-96E2-6E48AB6D385D}" type="presParOf" srcId="{A0C9C6EE-5C6B-D94E-B59A-B8E1A5AB445D}" destId="{8EA5696C-C7DF-7D43-9068-B0FD9CE58D0A}" srcOrd="5" destOrd="0" presId="urn:microsoft.com/office/officeart/2005/8/layout/process1"/>
    <dgm:cxn modelId="{7A42DF01-4402-E240-9080-54725BAE26C3}" type="presParOf" srcId="{8EA5696C-C7DF-7D43-9068-B0FD9CE58D0A}" destId="{A04EEA0A-C629-B042-A4CF-A5E37AB139BE}" srcOrd="0" destOrd="0" presId="urn:microsoft.com/office/officeart/2005/8/layout/process1"/>
    <dgm:cxn modelId="{6F2A1FA3-F402-1643-A337-A9B2583B8301}" type="presParOf" srcId="{A0C9C6EE-5C6B-D94E-B59A-B8E1A5AB445D}" destId="{BAE9F4B7-60BD-6B49-8E28-F92D599ACC37}" srcOrd="6" destOrd="0" presId="urn:microsoft.com/office/officeart/2005/8/layout/process1"/>
    <dgm:cxn modelId="{515514F6-186C-D248-928C-CE5B72B07895}" type="presParOf" srcId="{A0C9C6EE-5C6B-D94E-B59A-B8E1A5AB445D}" destId="{D938BB00-F6A2-1846-AB15-84B195928E6B}" srcOrd="7" destOrd="0" presId="urn:microsoft.com/office/officeart/2005/8/layout/process1"/>
    <dgm:cxn modelId="{367E22EF-A60A-444C-94F8-68B773D23451}" type="presParOf" srcId="{D938BB00-F6A2-1846-AB15-84B195928E6B}" destId="{85D57C05-3EEF-494E-B591-6C84BCB46397}" srcOrd="0" destOrd="0" presId="urn:microsoft.com/office/officeart/2005/8/layout/process1"/>
    <dgm:cxn modelId="{36877341-90E1-D948-928D-03797B250D0A}" type="presParOf" srcId="{A0C9C6EE-5C6B-D94E-B59A-B8E1A5AB445D}" destId="{47687804-5617-4643-BD9A-3B3FCB69C1F0}" srcOrd="8" destOrd="0" presId="urn:microsoft.com/office/officeart/2005/8/layout/process1"/>
    <dgm:cxn modelId="{8B3482BA-AB81-1441-B5BF-2DC2C7F93B8E}" type="presParOf" srcId="{A0C9C6EE-5C6B-D94E-B59A-B8E1A5AB445D}" destId="{34D136BF-2C2D-BD44-A660-E15CE4C796DF}" srcOrd="9" destOrd="0" presId="urn:microsoft.com/office/officeart/2005/8/layout/process1"/>
    <dgm:cxn modelId="{507406C8-7C3F-F048-A7E5-92D06C6430BF}" type="presParOf" srcId="{34D136BF-2C2D-BD44-A660-E15CE4C796DF}" destId="{88584789-F190-3C45-B2BB-D06266A10397}" srcOrd="0" destOrd="0" presId="urn:microsoft.com/office/officeart/2005/8/layout/process1"/>
    <dgm:cxn modelId="{A0B0248A-8684-B940-A4B2-ED796FDD6918}" type="presParOf" srcId="{A0C9C6EE-5C6B-D94E-B59A-B8E1A5AB445D}" destId="{5DED6D03-01D6-5740-AD0F-F5C1ED6EABB1}" srcOrd="10" destOrd="0" presId="urn:microsoft.com/office/officeart/2005/8/layout/process1"/>
    <dgm:cxn modelId="{5609DD5E-CD6B-B447-B972-059D52269654}" type="presParOf" srcId="{A0C9C6EE-5C6B-D94E-B59A-B8E1A5AB445D}" destId="{4851D352-D6A9-3440-AFAE-FD4D05777684}" srcOrd="11" destOrd="0" presId="urn:microsoft.com/office/officeart/2005/8/layout/process1"/>
    <dgm:cxn modelId="{497AA5E4-B976-FB45-9AA1-ADC85499CFBF}" type="presParOf" srcId="{4851D352-D6A9-3440-AFAE-FD4D05777684}" destId="{17C16DB4-DB74-0843-8219-8770EAEA6C33}" srcOrd="0" destOrd="0" presId="urn:microsoft.com/office/officeart/2005/8/layout/process1"/>
    <dgm:cxn modelId="{ED5C6216-7E4A-9C4E-AC86-3315ECCBB897}" type="presParOf" srcId="{A0C9C6EE-5C6B-D94E-B59A-B8E1A5AB445D}" destId="{90D75972-B98F-1A4C-B85A-0C086607B01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9D89-AF3F-3740-89BB-79131E18D4BC}">
      <dsp:nvSpPr>
        <dsp:cNvPr id="0" name=""/>
        <dsp:cNvSpPr/>
      </dsp:nvSpPr>
      <dsp:spPr>
        <a:xfrm>
          <a:off x="1872"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2.3 </a:t>
          </a:r>
          <a:endParaRPr lang="en-US" sz="2200" kern="1200" dirty="0"/>
        </a:p>
      </dsp:txBody>
      <dsp:txXfrm>
        <a:off x="17160" y="510387"/>
        <a:ext cx="839372" cy="491393"/>
      </dsp:txXfrm>
    </dsp:sp>
    <dsp:sp modelId="{37BDC8D9-38CC-8B42-98D9-9DC94ECC7F3B}">
      <dsp:nvSpPr>
        <dsp:cNvPr id="0" name=""/>
        <dsp:cNvSpPr/>
      </dsp:nvSpPr>
      <dsp:spPr>
        <a:xfrm>
          <a:off x="958816"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58816" y="691359"/>
        <a:ext cx="129100" cy="129449"/>
      </dsp:txXfrm>
    </dsp:sp>
    <dsp:sp modelId="{701F24E1-A0E7-D44D-8B51-5B3351E81962}">
      <dsp:nvSpPr>
        <dsp:cNvPr id="0" name=""/>
        <dsp:cNvSpPr/>
      </dsp:nvSpPr>
      <dsp:spPr>
        <a:xfrm>
          <a:off x="1219800"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2.4</a:t>
          </a:r>
          <a:endParaRPr lang="en-US" sz="2200" kern="1200" dirty="0"/>
        </a:p>
      </dsp:txBody>
      <dsp:txXfrm>
        <a:off x="1235088" y="510387"/>
        <a:ext cx="839372" cy="491393"/>
      </dsp:txXfrm>
    </dsp:sp>
    <dsp:sp modelId="{0A3658B8-CDE0-5F45-A5D4-990C0CAE381A}">
      <dsp:nvSpPr>
        <dsp:cNvPr id="0" name=""/>
        <dsp:cNvSpPr/>
      </dsp:nvSpPr>
      <dsp:spPr>
        <a:xfrm>
          <a:off x="2176744"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176744" y="691359"/>
        <a:ext cx="129100" cy="129449"/>
      </dsp:txXfrm>
    </dsp:sp>
    <dsp:sp modelId="{3B701784-DC37-1641-A6BB-978FFE3A9A69}">
      <dsp:nvSpPr>
        <dsp:cNvPr id="0" name=""/>
        <dsp:cNvSpPr/>
      </dsp:nvSpPr>
      <dsp:spPr>
        <a:xfrm>
          <a:off x="2437729"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2.5</a:t>
          </a:r>
          <a:endParaRPr lang="en-US" sz="2200" kern="1200" dirty="0"/>
        </a:p>
      </dsp:txBody>
      <dsp:txXfrm>
        <a:off x="2453017" y="510387"/>
        <a:ext cx="839372" cy="491393"/>
      </dsp:txXfrm>
    </dsp:sp>
    <dsp:sp modelId="{8EA5696C-C7DF-7D43-9068-B0FD9CE58D0A}">
      <dsp:nvSpPr>
        <dsp:cNvPr id="0" name=""/>
        <dsp:cNvSpPr/>
      </dsp:nvSpPr>
      <dsp:spPr>
        <a:xfrm>
          <a:off x="3394672"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394672" y="691359"/>
        <a:ext cx="129100" cy="129449"/>
      </dsp:txXfrm>
    </dsp:sp>
    <dsp:sp modelId="{BAE9F4B7-60BD-6B49-8E28-F92D599ACC37}">
      <dsp:nvSpPr>
        <dsp:cNvPr id="0" name=""/>
        <dsp:cNvSpPr/>
      </dsp:nvSpPr>
      <dsp:spPr>
        <a:xfrm>
          <a:off x="3655657"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2.6</a:t>
          </a:r>
          <a:endParaRPr lang="en-US" sz="2200" kern="1200" dirty="0"/>
        </a:p>
      </dsp:txBody>
      <dsp:txXfrm>
        <a:off x="3670945" y="510387"/>
        <a:ext cx="839372" cy="491393"/>
      </dsp:txXfrm>
    </dsp:sp>
    <dsp:sp modelId="{D938BB00-F6A2-1846-AB15-84B195928E6B}">
      <dsp:nvSpPr>
        <dsp:cNvPr id="0" name=""/>
        <dsp:cNvSpPr/>
      </dsp:nvSpPr>
      <dsp:spPr>
        <a:xfrm>
          <a:off x="4612600"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612600" y="691359"/>
        <a:ext cx="129100" cy="129449"/>
      </dsp:txXfrm>
    </dsp:sp>
    <dsp:sp modelId="{47687804-5617-4643-BD9A-3B3FCB69C1F0}">
      <dsp:nvSpPr>
        <dsp:cNvPr id="0" name=""/>
        <dsp:cNvSpPr/>
      </dsp:nvSpPr>
      <dsp:spPr>
        <a:xfrm>
          <a:off x="4873585"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3.0</a:t>
          </a:r>
          <a:endParaRPr lang="en-US" sz="2200" kern="1200" dirty="0"/>
        </a:p>
      </dsp:txBody>
      <dsp:txXfrm>
        <a:off x="4888873" y="510387"/>
        <a:ext cx="839372" cy="491393"/>
      </dsp:txXfrm>
    </dsp:sp>
    <dsp:sp modelId="{34D136BF-2C2D-BD44-A660-E15CE4C796DF}">
      <dsp:nvSpPr>
        <dsp:cNvPr id="0" name=""/>
        <dsp:cNvSpPr/>
      </dsp:nvSpPr>
      <dsp:spPr>
        <a:xfrm>
          <a:off x="5830528"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830528" y="691359"/>
        <a:ext cx="129100" cy="129449"/>
      </dsp:txXfrm>
    </dsp:sp>
    <dsp:sp modelId="{5DED6D03-01D6-5740-AD0F-F5C1ED6EABB1}">
      <dsp:nvSpPr>
        <dsp:cNvPr id="0" name=""/>
        <dsp:cNvSpPr/>
      </dsp:nvSpPr>
      <dsp:spPr>
        <a:xfrm>
          <a:off x="6091513"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a:off x="6106801" y="510387"/>
        <a:ext cx="839372" cy="491393"/>
      </dsp:txXfrm>
    </dsp:sp>
    <dsp:sp modelId="{4851D352-D6A9-3440-AFAE-FD4D05777684}">
      <dsp:nvSpPr>
        <dsp:cNvPr id="0" name=""/>
        <dsp:cNvSpPr/>
      </dsp:nvSpPr>
      <dsp:spPr>
        <a:xfrm rot="25833">
          <a:off x="7048922" y="652833"/>
          <a:ext cx="185426"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048923" y="695773"/>
        <a:ext cx="129798" cy="129449"/>
      </dsp:txXfrm>
    </dsp:sp>
    <dsp:sp modelId="{90D75972-B98F-1A4C-B85A-0C086607B014}">
      <dsp:nvSpPr>
        <dsp:cNvPr id="0" name=""/>
        <dsp:cNvSpPr/>
      </dsp:nvSpPr>
      <dsp:spPr>
        <a:xfrm>
          <a:off x="7311314" y="504881"/>
          <a:ext cx="1033672"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a:off x="7326602" y="520169"/>
        <a:ext cx="1003096" cy="4913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cs typeface="+mn-cs"/>
              </a:defRPr>
            </a:lvl1pPr>
          </a:lstStyle>
          <a:p>
            <a:pPr>
              <a:defRPr/>
            </a:pPr>
            <a:endParaRPr lang="en-GB"/>
          </a:p>
        </p:txBody>
      </p:sp>
      <p:sp>
        <p:nvSpPr>
          <p:cNvPr id="162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cs typeface="+mn-cs"/>
              </a:defRPr>
            </a:lvl1pPr>
          </a:lstStyle>
          <a:p>
            <a:pPr>
              <a:defRPr/>
            </a:pPr>
            <a:endParaRPr lang="en-GB"/>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cs typeface="+mn-cs"/>
              </a:defRPr>
            </a:lvl1pPr>
          </a:lstStyle>
          <a:p>
            <a:pPr>
              <a:defRPr/>
            </a:pPr>
            <a:endParaRPr lang="en-GB"/>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cs typeface="+mn-cs"/>
              </a:defRPr>
            </a:lvl1pPr>
          </a:lstStyle>
          <a:p>
            <a:pPr>
              <a:defRPr/>
            </a:pPr>
            <a:fld id="{B5A73A01-B247-4B13-B33D-C3C0068412F0}" type="slidenum">
              <a:rPr lang="en-GB"/>
              <a:pPr>
                <a:defRPr/>
              </a:pPr>
              <a:t>‹#›</a:t>
            </a:fld>
            <a:endParaRPr lang="en-GB"/>
          </a:p>
        </p:txBody>
      </p:sp>
    </p:spTree>
    <p:extLst>
      <p:ext uri="{BB962C8B-B14F-4D97-AF65-F5344CB8AC3E}">
        <p14:creationId xmlns:p14="http://schemas.microsoft.com/office/powerpoint/2010/main" val="2014341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p>
            <a:pPr>
              <a:defRPr/>
            </a:pPr>
            <a:fld id="{884C589B-B71F-41A2-98AB-9AF1AB0DF10C}" type="slidenum">
              <a:rPr lang="en-GB" smtClean="0">
                <a:solidFill>
                  <a:srgbClr val="000000"/>
                </a:solidFill>
              </a:rPr>
              <a:pPr>
                <a:defRPr/>
              </a:pPr>
              <a:t>1</a:t>
            </a:fld>
            <a:endParaRPr lang="en-GB" smtClean="0">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GB" dirty="0" smtClean="0"/>
              <a:t>I’d</a:t>
            </a:r>
            <a:r>
              <a:rPr lang="en-GB" baseline="0" dirty="0" smtClean="0"/>
              <a:t> like thank the conference organizers for the opportunity to talk about </a:t>
            </a:r>
            <a:r>
              <a:rPr lang="en-GB" baseline="0" dirty="0" smtClean="0"/>
              <a:t>the VATES </a:t>
            </a:r>
            <a:r>
              <a:rPr lang="en-GB" baseline="0" dirty="0" smtClean="0"/>
              <a:t>project</a:t>
            </a:r>
            <a:r>
              <a:rPr lang="en-GB" baseline="0" dirty="0" smtClean="0"/>
              <a:t>.</a:t>
            </a:r>
          </a:p>
          <a:p>
            <a:pPr eaLnBrk="1" hangingPunct="1"/>
            <a:endParaRPr lang="en-GB" baseline="0" dirty="0" smtClean="0"/>
          </a:p>
          <a:p>
            <a:pPr eaLnBrk="1" hangingPunct="1"/>
            <a:r>
              <a:rPr lang="en-GB" baseline="0" dirty="0" smtClean="0"/>
              <a:t>The VATES project was started in 2010 to provide advanced visualisation and analysis of neutron scattering data. I work as a software engineer on that project.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area that we are actively working on is model fitting and simulation.</a:t>
            </a:r>
          </a:p>
          <a:p>
            <a:endParaRPr lang="en-US" baseline="0" dirty="0" smtClean="0"/>
          </a:p>
          <a:p>
            <a:r>
              <a:rPr lang="en-US" baseline="0" dirty="0" smtClean="0"/>
              <a:t>This is a highly iterative process, in which cuts and slices are selected visually and then used.</a:t>
            </a:r>
          </a:p>
          <a:p>
            <a:endParaRPr lang="en-US" baseline="0" dirty="0" smtClean="0"/>
          </a:p>
          <a:p>
            <a:r>
              <a:rPr lang="en-US" baseline="0" dirty="0" smtClean="0"/>
              <a:t>This requires close coupling between the visualization and the rest of the working environment.</a:t>
            </a:r>
          </a:p>
          <a:p>
            <a:endParaRPr lang="en-US" baseline="0" dirty="0" smtClean="0"/>
          </a:p>
          <a:p>
            <a:r>
              <a:rPr lang="en-US" baseline="0" dirty="0" err="1" smtClean="0"/>
              <a:t>Mantid</a:t>
            </a:r>
            <a:r>
              <a:rPr lang="en-US" baseline="0" dirty="0" smtClean="0"/>
              <a:t> is extensible from the core, up, and this has made it quite easy to add new foreground and background models. Another feature, which we are yet to fully utilize is the concepts of the virtual instrument, which could be useful in setting up the instrument resolution calculations. </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10</a:t>
            </a:fld>
            <a:endParaRPr lang="en-GB"/>
          </a:p>
        </p:txBody>
      </p:sp>
    </p:spTree>
    <p:extLst>
      <p:ext uri="{BB962C8B-B14F-4D97-AF65-F5344CB8AC3E}">
        <p14:creationId xmlns:p14="http://schemas.microsoft.com/office/powerpoint/2010/main" val="1046310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One area we will be working on in the near future is in making it easier for individuals who are not connected to the development team </a:t>
            </a:r>
            <a:r>
              <a:rPr lang="en-GB" baseline="0" dirty="0" err="1" smtClean="0"/>
              <a:t>ot</a:t>
            </a:r>
            <a:r>
              <a:rPr lang="en-GB" baseline="0" dirty="0" smtClean="0"/>
              <a:t> add their own models. We will probably achieve this through a combination of templates and scripts.</a:t>
            </a:r>
          </a:p>
          <a:p>
            <a:endParaRPr lang="en-GB" baseline="0" dirty="0" smtClean="0"/>
          </a:p>
          <a:p>
            <a:r>
              <a:rPr lang="en-GB" baseline="0" dirty="0" smtClean="0"/>
              <a:t>Other areas we will be working on is providing as user interface, as well as working out how to speed up the calculations.</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11</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Peak</a:t>
            </a:r>
            <a:r>
              <a:rPr lang="en-GB" sz="1200" b="0" kern="0" baseline="0" dirty="0" smtClean="0">
                <a:solidFill>
                  <a:srgbClr val="000099"/>
                </a:solidFill>
                <a:latin typeface="Arial" charset="0"/>
                <a:ea typeface="+mn-ea"/>
                <a:cs typeface="+mn-cs"/>
              </a:rPr>
              <a:t> identification, indexing and integration is an area we have spent time on since the last release. Users and instrument scientists, particularly single crystal elastic diffraction users, want to see where peaks have been identified, and how they have been integrated.</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The </a:t>
            </a:r>
            <a:r>
              <a:rPr lang="en-GB" sz="1200" b="0" kern="0" baseline="0" dirty="0" err="1" smtClean="0">
                <a:solidFill>
                  <a:srgbClr val="000099"/>
                </a:solidFill>
                <a:latin typeface="Arial" charset="0"/>
                <a:ea typeface="+mn-ea"/>
                <a:cs typeface="+mn-cs"/>
              </a:rPr>
              <a:t>PeaksViewer</a:t>
            </a:r>
            <a:r>
              <a:rPr lang="en-GB" sz="1200" b="0" kern="0" baseline="0" dirty="0" smtClean="0">
                <a:solidFill>
                  <a:srgbClr val="000099"/>
                </a:solidFill>
                <a:latin typeface="Arial" charset="0"/>
                <a:ea typeface="+mn-ea"/>
                <a:cs typeface="+mn-cs"/>
              </a:rPr>
              <a:t> is a new feature, which is an extension for the </a:t>
            </a:r>
            <a:r>
              <a:rPr lang="en-GB" sz="1200" b="0" kern="0" baseline="0" dirty="0" err="1" smtClean="0">
                <a:solidFill>
                  <a:srgbClr val="000099"/>
                </a:solidFill>
                <a:latin typeface="Arial" charset="0"/>
                <a:ea typeface="+mn-ea"/>
                <a:cs typeface="+mn-cs"/>
              </a:rPr>
              <a:t>SliceViewer</a:t>
            </a:r>
            <a:r>
              <a:rPr lang="en-GB" sz="1200" b="0" kern="0" baseline="0" dirty="0" smtClean="0">
                <a:solidFill>
                  <a:srgbClr val="000099"/>
                </a:solidFill>
                <a:latin typeface="Arial" charset="0"/>
                <a:ea typeface="+mn-ea"/>
                <a:cs typeface="+mn-cs"/>
              </a:rPr>
              <a:t>, our 2D projection tool. </a:t>
            </a: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1200" b="0" kern="0" baseline="0" dirty="0" smtClean="0">
              <a:solidFill>
                <a:srgbClr val="000099"/>
              </a:solidFill>
              <a:latin typeface="Arial" charset="0"/>
              <a:ea typeface="+mn-ea"/>
              <a:cs typeface="+mn-cs"/>
            </a:endParaRP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It allows one to zoom to a peak in Q-space</a:t>
            </a: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We can </a:t>
            </a:r>
            <a:r>
              <a:rPr lang="en-GB" sz="1200" b="0" kern="0" baseline="0" dirty="0" err="1" smtClean="0">
                <a:solidFill>
                  <a:srgbClr val="000099"/>
                </a:solidFill>
                <a:latin typeface="Arial" charset="0"/>
                <a:ea typeface="+mn-ea"/>
                <a:cs typeface="+mn-cs"/>
              </a:rPr>
              <a:t>overplot</a:t>
            </a:r>
            <a:r>
              <a:rPr lang="en-GB" sz="1200" b="0" kern="0" baseline="0" dirty="0" smtClean="0">
                <a:solidFill>
                  <a:srgbClr val="000099"/>
                </a:solidFill>
                <a:latin typeface="Arial" charset="0"/>
                <a:ea typeface="+mn-ea"/>
                <a:cs typeface="+mn-cs"/>
              </a:rPr>
              <a:t> several peaks lists simultaneously</a:t>
            </a: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We can script it in python</a:t>
            </a:r>
          </a:p>
          <a:p>
            <a:pPr marL="228600" marR="0" lvl="0" indent="-2286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We can generate PDF output peak reports</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US" dirty="0" smtClean="0"/>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12</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animation I put together showing how the </a:t>
            </a:r>
            <a:r>
              <a:rPr lang="en-US" baseline="0" dirty="0" err="1" smtClean="0"/>
              <a:t>peaksviewer</a:t>
            </a:r>
            <a:r>
              <a:rPr lang="en-US" baseline="0" dirty="0" smtClean="0"/>
              <a:t> can be controlled in python. After </a:t>
            </a:r>
            <a:r>
              <a:rPr lang="en-US" baseline="0" dirty="0" err="1" smtClean="0"/>
              <a:t>alutomatically</a:t>
            </a:r>
            <a:r>
              <a:rPr lang="en-US" baseline="0" dirty="0" smtClean="0"/>
              <a:t> finding and integrating the peaks, I sort them by intensity, then use the </a:t>
            </a:r>
            <a:r>
              <a:rPr lang="en-US" baseline="0" dirty="0" err="1" smtClean="0"/>
              <a:t>PeaksViewer</a:t>
            </a:r>
            <a:r>
              <a:rPr lang="en-US" baseline="0" dirty="0" smtClean="0"/>
              <a:t> to show the first few most intense ones.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13</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Peak</a:t>
            </a:r>
            <a:r>
              <a:rPr lang="en-US" baseline="0" dirty="0" smtClean="0"/>
              <a:t> integration has been an exploratory and interesting area for us. </a:t>
            </a:r>
          </a:p>
          <a:p>
            <a:endParaRPr lang="en-US" baseline="0" dirty="0" smtClean="0"/>
          </a:p>
          <a:p>
            <a:r>
              <a:rPr lang="en-US" baseline="0" dirty="0" smtClean="0"/>
              <a:t>We started out with a spherical integration technique implemented at the SNS. Dennis Michelson, the developer behind ISAW, then implemented an elliptical integration technique.</a:t>
            </a:r>
          </a:p>
          <a:p>
            <a:endParaRPr lang="en-US" baseline="0" dirty="0" smtClean="0"/>
          </a:p>
          <a:p>
            <a:r>
              <a:rPr lang="en-US" baseline="0" dirty="0" smtClean="0"/>
              <a:t>Our current area of interest has been influenced by </a:t>
            </a:r>
            <a:r>
              <a:rPr lang="en-US" baseline="0" dirty="0" err="1" smtClean="0"/>
              <a:t>Larent</a:t>
            </a:r>
            <a:r>
              <a:rPr lang="en-US" baseline="0" dirty="0" smtClean="0"/>
              <a:t> </a:t>
            </a:r>
            <a:r>
              <a:rPr lang="en-US" baseline="0" dirty="0" err="1" smtClean="0"/>
              <a:t>Chapon</a:t>
            </a:r>
            <a:r>
              <a:rPr lang="en-US" baseline="0" dirty="0" smtClean="0"/>
              <a:t> as the ILL, and involves connected component analysis, as fast generic imaging technique. We have implemented a variation of this technique, which works in n-dimensions, and runs in parallel. The result being you are not constrained to a ‘shape’ for a peak. You need a rule way to identify a peak from the background.</a:t>
            </a:r>
          </a:p>
          <a:p>
            <a:endParaRPr lang="en-US" baseline="0" dirty="0" smtClean="0"/>
          </a:p>
          <a:p>
            <a:r>
              <a:rPr lang="en-US" baseline="0" dirty="0" smtClean="0"/>
              <a:t>In the animation, we are stepping into the plane in each </a:t>
            </a:r>
            <a:r>
              <a:rPr lang="en-US" baseline="0" dirty="0" err="1" smtClean="0"/>
              <a:t>timestep</a:t>
            </a:r>
            <a:r>
              <a:rPr lang="en-US" baseline="0" dirty="0" smtClean="0"/>
              <a:t>, any black pixels centered around the peak origin, and touching are considered part of the peak.</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14</a:t>
            </a:fld>
            <a:endParaRPr lang="en-GB"/>
          </a:p>
        </p:txBody>
      </p:sp>
    </p:spTree>
    <p:extLst>
      <p:ext uri="{BB962C8B-B14F-4D97-AF65-F5344CB8AC3E}">
        <p14:creationId xmlns:p14="http://schemas.microsoft.com/office/powerpoint/2010/main" val="905755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There are some unexpected areas where we have found VATES to be useful.</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We</a:t>
            </a:r>
            <a:r>
              <a:rPr lang="en-GB" sz="1200" b="0" kern="0" baseline="0" dirty="0" smtClean="0">
                <a:solidFill>
                  <a:srgbClr val="000099"/>
                </a:solidFill>
                <a:latin typeface="Arial" charset="0"/>
                <a:ea typeface="+mn-ea"/>
                <a:cs typeface="+mn-cs"/>
              </a:rPr>
              <a:t> where able to view a fly’s head, in real-space, in the </a:t>
            </a:r>
            <a:r>
              <a:rPr lang="en-GB" sz="1200" b="0" kern="0" baseline="0" dirty="0" err="1" smtClean="0">
                <a:solidFill>
                  <a:srgbClr val="000099"/>
                </a:solidFill>
                <a:latin typeface="Arial" charset="0"/>
                <a:ea typeface="+mn-ea"/>
                <a:cs typeface="+mn-cs"/>
              </a:rPr>
              <a:t>Vates</a:t>
            </a:r>
            <a:r>
              <a:rPr lang="en-GB" sz="1200" b="0" kern="0" baseline="0" dirty="0" smtClean="0">
                <a:solidFill>
                  <a:srgbClr val="000099"/>
                </a:solidFill>
                <a:latin typeface="Arial" charset="0"/>
                <a:ea typeface="+mn-ea"/>
                <a:cs typeface="+mn-cs"/>
              </a:rPr>
              <a:t> Simple Interface, very easily and at very low memory cost using the same data structures we designed for sparse multidimensional data. This may open up other areas in imaging.</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We have seen how the integrated peaks list can be represented in the 2D slicing tools, as well as the 3D ones.</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We also have the instrument view, which is native to </a:t>
            </a:r>
            <a:r>
              <a:rPr lang="en-GB" sz="1200" b="0" kern="0" baseline="0" dirty="0" err="1" smtClean="0">
                <a:solidFill>
                  <a:srgbClr val="000099"/>
                </a:solidFill>
                <a:latin typeface="Arial" charset="0"/>
                <a:ea typeface="+mn-ea"/>
                <a:cs typeface="+mn-cs"/>
              </a:rPr>
              <a:t>Mantid</a:t>
            </a:r>
            <a:r>
              <a:rPr lang="en-GB" sz="1200" b="0" kern="0" baseline="0" dirty="0" smtClean="0">
                <a:solidFill>
                  <a:srgbClr val="000099"/>
                </a:solidFill>
                <a:latin typeface="Arial" charset="0"/>
                <a:ea typeface="+mn-ea"/>
                <a:cs typeface="+mn-cs"/>
              </a:rPr>
              <a:t>. We now use algorithms developed for the MD side of VATES to work with </a:t>
            </a:r>
            <a:r>
              <a:rPr lang="en-GB" sz="1200" b="0" kern="0" baseline="0" dirty="0" err="1" smtClean="0">
                <a:solidFill>
                  <a:srgbClr val="000099"/>
                </a:solidFill>
                <a:latin typeface="Arial" charset="0"/>
                <a:ea typeface="+mn-ea"/>
                <a:cs typeface="+mn-cs"/>
              </a:rPr>
              <a:t>peakslists</a:t>
            </a:r>
            <a:r>
              <a:rPr lang="en-GB" sz="1200" b="0" kern="0" baseline="0" dirty="0" smtClean="0">
                <a:solidFill>
                  <a:srgbClr val="000099"/>
                </a:solidFill>
                <a:latin typeface="Arial" charset="0"/>
                <a:ea typeface="+mn-ea"/>
                <a:cs typeface="+mn-cs"/>
              </a:rPr>
              <a:t> in detector space.</a:t>
            </a:r>
            <a:endParaRPr lang="en-GB" sz="1200" b="0" kern="0" dirty="0" smtClean="0">
              <a:solidFill>
                <a:srgbClr val="000099"/>
              </a:solidFill>
              <a:latin typeface="Arial"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15</a:t>
            </a:fld>
            <a:endParaRPr lang="en-GB"/>
          </a:p>
        </p:txBody>
      </p:sp>
    </p:spTree>
    <p:extLst>
      <p:ext uri="{BB962C8B-B14F-4D97-AF65-F5344CB8AC3E}">
        <p14:creationId xmlns:p14="http://schemas.microsoft.com/office/powerpoint/2010/main" val="12599107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aseline="0" dirty="0" smtClean="0"/>
              <a:t>Don’t properly account for solid angle or incidents flux during Horace scans. </a:t>
            </a:r>
            <a:r>
              <a:rPr lang="en-GB" baseline="0" dirty="0" err="1" smtClean="0"/>
              <a:t>Therfore</a:t>
            </a:r>
            <a:r>
              <a:rPr lang="en-GB" baseline="0" dirty="0" smtClean="0"/>
              <a:t> are not correctly able to merge and normalize multiple scans.</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16</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GB" baseline="0" dirty="0" smtClean="0"/>
              <a:t>For our time of flight instruments we collect a large volume of dat. Multiple runs comprise of many dimensions of interest are collected. For example, in inelastic single crystal spectroscopy experiments, you may collect data comprising of many different components of momentum transfer as well as delta energy.</a:t>
            </a:r>
          </a:p>
          <a:p>
            <a:pPr eaLnBrk="1" hangingPunct="1"/>
            <a:endParaRPr lang="en-GB" baseline="0" dirty="0" smtClean="0"/>
          </a:p>
          <a:p>
            <a:pPr eaLnBrk="1" hangingPunct="1"/>
            <a:r>
              <a:rPr lang="en-GB" baseline="0" dirty="0" smtClean="0"/>
              <a:t>The instrument scientists also told us that continually swapping data around between </a:t>
            </a:r>
            <a:r>
              <a:rPr lang="en-GB" baseline="0" dirty="0" err="1" smtClean="0"/>
              <a:t>adhoc</a:t>
            </a:r>
            <a:r>
              <a:rPr lang="en-GB" baseline="0" dirty="0" smtClean="0"/>
              <a:t> tools was unacceptable. They wanted a workbench environment.</a:t>
            </a:r>
            <a:endParaRPr lang="en-GB" dirty="0" smtClean="0"/>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2</a:t>
            </a:fld>
            <a:endParaRPr lang="en-GB"/>
          </a:p>
        </p:txBody>
      </p:sp>
    </p:spTree>
    <p:extLst>
      <p:ext uri="{BB962C8B-B14F-4D97-AF65-F5344CB8AC3E}">
        <p14:creationId xmlns:p14="http://schemas.microsoft.com/office/powerpoint/2010/main" val="414266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So this is what the requirements</a:t>
            </a:r>
            <a:r>
              <a:rPr lang="en-GB" baseline="0" dirty="0" smtClean="0"/>
              <a:t> of the project boil down to.</a:t>
            </a:r>
          </a:p>
          <a:p>
            <a:pPr marL="0" indent="0">
              <a:buNone/>
            </a:pPr>
            <a:endParaRPr lang="en-GB" baseline="0" dirty="0" smtClean="0"/>
          </a:p>
          <a:p>
            <a:pPr marL="228600" indent="-228600">
              <a:buFont typeface="+mj-lt"/>
              <a:buAutoNum type="arabicPeriod"/>
            </a:pPr>
            <a:r>
              <a:rPr lang="en-GB" baseline="0" dirty="0" smtClean="0"/>
              <a:t>Containers and algorithmic steps or nodes for multidimensional data. Within that.</a:t>
            </a:r>
          </a:p>
          <a:p>
            <a:pPr marL="685800" lvl="1" indent="-228600">
              <a:buFont typeface="+mj-lt"/>
              <a:buAutoNum type="arabicPeriod"/>
            </a:pPr>
            <a:r>
              <a:rPr lang="en-GB" baseline="0" dirty="0" smtClean="0"/>
              <a:t>Flexibility both in terms of the dimensionality of the data, and the ability to change and adapt the pipelines at will</a:t>
            </a:r>
          </a:p>
          <a:p>
            <a:pPr marL="685800" lvl="1" indent="-228600">
              <a:buFont typeface="+mj-lt"/>
              <a:buAutoNum type="arabicPeriod"/>
            </a:pPr>
            <a:r>
              <a:rPr lang="en-GB" baseline="0" dirty="0" smtClean="0"/>
              <a:t>Need efficient multidimensional data format both </a:t>
            </a:r>
            <a:r>
              <a:rPr lang="en-GB" baseline="0" dirty="0" err="1" smtClean="0"/>
              <a:t>histogrammed</a:t>
            </a:r>
            <a:r>
              <a:rPr lang="en-GB" baseline="0" dirty="0" smtClean="0"/>
              <a:t> and sparse.</a:t>
            </a:r>
          </a:p>
          <a:p>
            <a:pPr marL="685800" lvl="1" indent="-228600">
              <a:buFont typeface="+mj-lt"/>
              <a:buAutoNum type="arabicPeriod"/>
            </a:pPr>
            <a:endParaRPr lang="en-GB" baseline="0" dirty="0" smtClean="0"/>
          </a:p>
          <a:p>
            <a:pPr marL="228600" lvl="0" indent="-228600">
              <a:buFont typeface="+mj-lt"/>
              <a:buAutoNum type="arabicPeriod"/>
            </a:pPr>
            <a:r>
              <a:rPr lang="en-GB" baseline="0" dirty="0" smtClean="0"/>
              <a:t>We </a:t>
            </a:r>
            <a:r>
              <a:rPr lang="en-GB" baseline="0" dirty="0" smtClean="0"/>
              <a:t>need the ability to visualize multidimensional data at any point, and also the ability to drive algorithmic steps in the visualisation mode in-situ. </a:t>
            </a:r>
            <a:endParaRPr lang="en-GB" baseline="0" dirty="0" smtClean="0"/>
          </a:p>
          <a:p>
            <a:pPr marL="228600" lvl="0" indent="-228600">
              <a:buFont typeface="+mj-lt"/>
              <a:buAutoNum type="arabicPeriod"/>
            </a:pPr>
            <a:r>
              <a:rPr lang="en-GB" baseline="0" dirty="0" smtClean="0"/>
              <a:t>We </a:t>
            </a:r>
            <a:r>
              <a:rPr lang="en-GB" baseline="0" dirty="0" smtClean="0"/>
              <a:t>need the ability to simulate multidimensional data and to provide fitting features</a:t>
            </a:r>
            <a:r>
              <a:rPr lang="en-GB" baseline="0" dirty="0" smtClean="0"/>
              <a:t>.</a:t>
            </a:r>
          </a:p>
          <a:p>
            <a:pPr marL="228600" lvl="0" indent="-228600">
              <a:buFont typeface="+mj-lt"/>
              <a:buAutoNum type="arabicPeriod"/>
            </a:pPr>
            <a:r>
              <a:rPr lang="en-GB" baseline="0" dirty="0" smtClean="0"/>
              <a:t>We need the ability to grow the project, both internally, and also by external contributors.</a:t>
            </a:r>
            <a:endParaRPr lang="en-GB" baseline="0" dirty="0" smtClean="0"/>
          </a:p>
          <a:p>
            <a:r>
              <a:rPr lang="en-GB" baseline="0" dirty="0" smtClean="0"/>
              <a:t> </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3</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Our</a:t>
            </a:r>
            <a:r>
              <a:rPr lang="en-GB" baseline="0" dirty="0" smtClean="0"/>
              <a:t> primary design choice as a platform for the work has been </a:t>
            </a:r>
            <a:r>
              <a:rPr lang="en-GB" baseline="0" dirty="0" err="1" smtClean="0"/>
              <a:t>Mantid</a:t>
            </a:r>
            <a:r>
              <a:rPr lang="en-GB" baseline="0" dirty="0" smtClean="0"/>
              <a:t>.</a:t>
            </a:r>
          </a:p>
          <a:p>
            <a:endParaRPr lang="en-GB" baseline="0" dirty="0" smtClean="0"/>
          </a:p>
          <a:p>
            <a:r>
              <a:rPr lang="en-GB" baseline="0" dirty="0" err="1" smtClean="0"/>
              <a:t>Mantid</a:t>
            </a:r>
            <a:r>
              <a:rPr lang="en-GB" baseline="0" dirty="0" smtClean="0"/>
              <a:t> is an instrument and technique independent data reduction and analysis framework, which you will have heard about over the course of this conference.</a:t>
            </a:r>
          </a:p>
          <a:p>
            <a:endParaRPr lang="en-GB" baseline="0" dirty="0" smtClean="0"/>
          </a:p>
          <a:p>
            <a:r>
              <a:rPr lang="en-GB" baseline="0" dirty="0" smtClean="0"/>
              <a:t>There are a lot of reasons why this has been a good decision:</a:t>
            </a:r>
          </a:p>
          <a:p>
            <a:endParaRPr lang="en-GB" baseline="0" dirty="0" smtClean="0"/>
          </a:p>
          <a:p>
            <a:r>
              <a:rPr lang="en-GB" baseline="0" dirty="0" smtClean="0"/>
              <a:t>From my perspective as a software developer, the low overheads of project </a:t>
            </a:r>
            <a:r>
              <a:rPr lang="en-GB" baseline="0" dirty="0" err="1" smtClean="0"/>
              <a:t>startup</a:t>
            </a:r>
            <a:r>
              <a:rPr lang="en-GB" baseline="0" dirty="0" smtClean="0"/>
              <a:t>, and the shared maintenance effort have been particularly appealing.</a:t>
            </a:r>
          </a:p>
          <a:p>
            <a:endParaRPr lang="en-GB" baseline="0" dirty="0" smtClean="0"/>
          </a:p>
          <a:p>
            <a:r>
              <a:rPr lang="en-GB" baseline="0" dirty="0" smtClean="0"/>
              <a:t>For our users perspective, they have shaped </a:t>
            </a:r>
            <a:r>
              <a:rPr lang="en-GB" baseline="0" dirty="0" err="1" smtClean="0"/>
              <a:t>Mantid</a:t>
            </a:r>
            <a:r>
              <a:rPr lang="en-GB" baseline="0" dirty="0" smtClean="0"/>
              <a:t>, and they know how to use it. Adding to an existing workbench gives us the aforementioned one-stop-shop.</a:t>
            </a:r>
            <a:endParaRPr lang="en-GB" baseline="0" dirty="0" smtClean="0"/>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4</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Our second design choice</a:t>
            </a:r>
            <a:r>
              <a:rPr lang="en-GB" baseline="0" dirty="0" smtClean="0"/>
              <a:t> has been </a:t>
            </a:r>
            <a:r>
              <a:rPr lang="en-GB" baseline="0" dirty="0" err="1" smtClean="0"/>
              <a:t>paraview</a:t>
            </a:r>
            <a:r>
              <a:rPr lang="en-GB" baseline="0" dirty="0" smtClean="0"/>
              <a:t>.</a:t>
            </a:r>
            <a:endParaRPr lang="en-GB" dirty="0" smtClean="0"/>
          </a:p>
          <a:p>
            <a:pPr marL="228600" indent="-228600">
              <a:buFont typeface="+mj-lt"/>
              <a:buAutoNum type="arabicPeriod"/>
            </a:pPr>
            <a:endParaRPr lang="en-GB" dirty="0" smtClean="0"/>
          </a:p>
          <a:p>
            <a:pPr marL="228600" indent="-228600">
              <a:buFont typeface="+mj-lt"/>
              <a:buAutoNum type="arabicPeriod"/>
            </a:pPr>
            <a:r>
              <a:rPr lang="en-GB" dirty="0" smtClean="0"/>
              <a:t>Has been used for</a:t>
            </a:r>
            <a:r>
              <a:rPr lang="en-GB" baseline="0" dirty="0" smtClean="0"/>
              <a:t> visualizing terabytes of data</a:t>
            </a:r>
          </a:p>
          <a:p>
            <a:pPr marL="228600" indent="-228600">
              <a:buFont typeface="+mj-lt"/>
              <a:buAutoNum type="arabicPeriod"/>
            </a:pPr>
            <a:r>
              <a:rPr lang="en-GB" baseline="0" dirty="0" smtClean="0"/>
              <a:t>Very powerful user interface</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GB" baseline="0" dirty="0" smtClean="0"/>
              <a:t>Well supported. </a:t>
            </a:r>
          </a:p>
          <a:p>
            <a:pPr marL="228600" marR="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en-GB" baseline="0" dirty="0" smtClean="0"/>
              <a:t>Easily pluggable in terms of filters and loaders, but </a:t>
            </a:r>
            <a:r>
              <a:rPr lang="en-GB" baseline="0" dirty="0" smtClean="0"/>
              <a:t>also options </a:t>
            </a:r>
            <a:r>
              <a:rPr lang="en-GB" baseline="0" dirty="0" smtClean="0"/>
              <a:t>for customisation of the user interface itself.</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haven’t ignored existing</a:t>
            </a:r>
            <a:r>
              <a:rPr lang="en-US" baseline="0" dirty="0" smtClean="0"/>
              <a:t> tools, quite the opposite.</a:t>
            </a:r>
          </a:p>
          <a:p>
            <a:endParaRPr lang="en-US" dirty="0" smtClean="0"/>
          </a:p>
          <a:p>
            <a:r>
              <a:rPr lang="en-US" dirty="0" smtClean="0"/>
              <a:t>The</a:t>
            </a:r>
            <a:r>
              <a:rPr lang="en-US" baseline="0" dirty="0" smtClean="0"/>
              <a:t> </a:t>
            </a:r>
            <a:r>
              <a:rPr lang="en-US" baseline="0" dirty="0" smtClean="0"/>
              <a:t>community has provided a lot of good and successful tools. Horace, </a:t>
            </a:r>
            <a:r>
              <a:rPr lang="en-US" baseline="0" dirty="0" err="1" smtClean="0"/>
              <a:t>Tobyfit</a:t>
            </a:r>
            <a:r>
              <a:rPr lang="en-US" baseline="0" dirty="0" smtClean="0"/>
              <a:t>, </a:t>
            </a:r>
            <a:r>
              <a:rPr lang="en-US" baseline="0" dirty="0" err="1" smtClean="0"/>
              <a:t>Mslice</a:t>
            </a:r>
            <a:r>
              <a:rPr lang="en-US" baseline="0" dirty="0" smtClean="0"/>
              <a:t>, Dave, </a:t>
            </a:r>
            <a:r>
              <a:rPr lang="en-US" baseline="0" dirty="0" err="1" smtClean="0"/>
              <a:t>Isaw</a:t>
            </a:r>
            <a:r>
              <a:rPr lang="en-US" baseline="0" dirty="0" smtClean="0"/>
              <a:t> and others have all been used to steer the development. We have also been fortunate enough to have input from some of the developers of these tools at various points in the project.</a:t>
            </a:r>
          </a:p>
          <a:p>
            <a:endParaRPr lang="en-US"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6</a:t>
            </a:fld>
            <a:endParaRPr lang="en-GB"/>
          </a:p>
        </p:txBody>
      </p:sp>
    </p:spTree>
    <p:extLst>
      <p:ext uri="{BB962C8B-B14F-4D97-AF65-F5344CB8AC3E}">
        <p14:creationId xmlns:p14="http://schemas.microsoft.com/office/powerpoint/2010/main" val="29053408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Lets have a</a:t>
            </a:r>
            <a:r>
              <a:rPr lang="en-GB" baseline="0" dirty="0" smtClean="0"/>
              <a:t> brief look at where we are in the project.</a:t>
            </a:r>
          </a:p>
          <a:p>
            <a:endParaRPr lang="en-GB" baseline="0" dirty="0" smtClean="0"/>
          </a:p>
          <a:p>
            <a:r>
              <a:rPr lang="en-GB" baseline="0" dirty="0" smtClean="0"/>
              <a:t>We started with some proof of concept prototypes, before taking the ideas through to production. Some notable features being the introduction of binary MD algorithms, the 3D visualisation and the 2D slice viewer tools.</a:t>
            </a:r>
          </a:p>
          <a:p>
            <a:endParaRPr lang="en-GB" baseline="0" dirty="0" smtClean="0"/>
          </a:p>
          <a:p>
            <a:r>
              <a:rPr lang="en-GB" baseline="0" dirty="0" smtClean="0"/>
              <a:t>In 2012, Toby </a:t>
            </a:r>
            <a:r>
              <a:rPr lang="en-GB" baseline="0" dirty="0" err="1" smtClean="0"/>
              <a:t>Perring</a:t>
            </a:r>
            <a:r>
              <a:rPr lang="en-GB" baseline="0" dirty="0" smtClean="0"/>
              <a:t> gave a report of the project status as the last </a:t>
            </a:r>
            <a:r>
              <a:rPr lang="en-GB" baseline="0" dirty="0" err="1" smtClean="0"/>
              <a:t>NoBugs</a:t>
            </a:r>
            <a:r>
              <a:rPr lang="en-GB" baseline="0" dirty="0" smtClean="0"/>
              <a:t>. </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7</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then we’ve been working hard to drive the project forward.</a:t>
            </a:r>
          </a:p>
          <a:p>
            <a:endParaRPr lang="en-US" dirty="0" smtClean="0"/>
          </a:p>
          <a:p>
            <a:r>
              <a:rPr lang="en-US" dirty="0" smtClean="0"/>
              <a:t>I’ve selected a few key features to show against</a:t>
            </a:r>
            <a:r>
              <a:rPr lang="en-US" baseline="0" dirty="0" smtClean="0"/>
              <a:t> each release.</a:t>
            </a:r>
          </a:p>
          <a:p>
            <a:endParaRPr lang="en-US" baseline="0" dirty="0" smtClean="0"/>
          </a:p>
          <a:p>
            <a:r>
              <a:rPr lang="en-US" baseline="0" dirty="0" smtClean="0"/>
              <a:t>I’ll focus on some of those in more detail on the coming slides.</a:t>
            </a:r>
            <a:endParaRPr lang="en-US"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8</a:t>
            </a:fld>
            <a:endParaRPr lang="en-GB"/>
          </a:p>
        </p:txBody>
      </p:sp>
    </p:spTree>
    <p:extLst>
      <p:ext uri="{BB962C8B-B14F-4D97-AF65-F5344CB8AC3E}">
        <p14:creationId xmlns:p14="http://schemas.microsoft.com/office/powerpoint/2010/main" val="1616025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into</a:t>
            </a:r>
            <a:r>
              <a:rPr lang="en-US" baseline="0" dirty="0" smtClean="0"/>
              <a:t> the 3D </a:t>
            </a:r>
            <a:r>
              <a:rPr lang="en-US" baseline="0" dirty="0" smtClean="0"/>
              <a:t>visualization </a:t>
            </a:r>
            <a:r>
              <a:rPr lang="en-US" baseline="0" dirty="0" smtClean="0"/>
              <a:t>the ability to switch between coordinate systems</a:t>
            </a:r>
            <a:r>
              <a:rPr lang="en-US" baseline="0" dirty="0" smtClean="0"/>
              <a:t>. For example going from orthonormal to triclinic. </a:t>
            </a:r>
          </a:p>
          <a:p>
            <a:endParaRPr lang="en-US" baseline="0" dirty="0" smtClean="0"/>
          </a:p>
          <a:p>
            <a:r>
              <a:rPr lang="en-US" baseline="0" dirty="0" smtClean="0"/>
              <a:t>This non-orthogonal visualization was a collaborative effort, not just </a:t>
            </a:r>
            <a:r>
              <a:rPr lang="en-US" baseline="0" dirty="0" err="1" smtClean="0"/>
              <a:t>amonst</a:t>
            </a:r>
            <a:r>
              <a:rPr lang="en-US" baseline="0" dirty="0" smtClean="0"/>
              <a:t> the </a:t>
            </a:r>
            <a:r>
              <a:rPr lang="en-US" baseline="0" dirty="0" err="1" smtClean="0"/>
              <a:t>mantid</a:t>
            </a:r>
            <a:r>
              <a:rPr lang="en-US" baseline="0" dirty="0" smtClean="0"/>
              <a:t> collaborating facilities, but also within </a:t>
            </a:r>
            <a:r>
              <a:rPr lang="en-US" baseline="0" dirty="0" err="1" smtClean="0"/>
              <a:t>Kitware</a:t>
            </a:r>
            <a:r>
              <a:rPr lang="en-US" baseline="0" dirty="0" smtClean="0"/>
              <a:t>.</a:t>
            </a:r>
            <a:endParaRPr lang="en-US" baseline="0" dirty="0" smtClean="0"/>
          </a:p>
          <a:p>
            <a:endParaRPr lang="en-US" baseline="0" dirty="0" smtClean="0"/>
          </a:p>
          <a:p>
            <a:r>
              <a:rPr lang="en-US" baseline="0" dirty="0" smtClean="0"/>
              <a:t>We’ve improved our 3D VATES Simple Interface (VSI) in quite a few ways, but most notably providing the ability to </a:t>
            </a:r>
            <a:r>
              <a:rPr lang="en-US" baseline="0" dirty="0" err="1" smtClean="0"/>
              <a:t>overplot</a:t>
            </a:r>
            <a:r>
              <a:rPr lang="en-US" baseline="0" dirty="0" smtClean="0"/>
              <a:t> data.</a:t>
            </a:r>
            <a:endParaRPr lang="en-US" baseline="0" dirty="0" smtClean="0"/>
          </a:p>
          <a:p>
            <a:endParaRPr lang="en-US" baseline="0" dirty="0" smtClean="0"/>
          </a:p>
          <a:p>
            <a:r>
              <a:rPr lang="en-US" baseline="0" dirty="0" smtClean="0"/>
              <a:t>The B matrix is used to provide the transform from triclinic to orthonormal.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1: Br_PHCX_75_E0 measured where?</a:t>
            </a:r>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2: </a:t>
            </a:r>
            <a:r>
              <a:rPr lang="en-US" sz="1200" i="1" kern="0" dirty="0" smtClean="0">
                <a:cs typeface="Arial"/>
              </a:rPr>
              <a:t>A non-orthogonal 3D projection of Spin Waves in </a:t>
            </a:r>
            <a:r>
              <a:rPr lang="en-US" sz="1200" i="1" kern="0" dirty="0" err="1" smtClean="0">
                <a:cs typeface="Arial"/>
              </a:rPr>
              <a:t>Gd</a:t>
            </a:r>
            <a:r>
              <a:rPr lang="en-US" sz="1200" i="1" kern="0" dirty="0" smtClean="0">
                <a:cs typeface="Arial"/>
              </a:rPr>
              <a:t> as measured on SEQUOIA.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9</a:t>
            </a:fld>
            <a:endParaRPr lang="en-GB"/>
          </a:p>
        </p:txBody>
      </p:sp>
    </p:spTree>
    <p:extLst>
      <p:ext uri="{BB962C8B-B14F-4D97-AF65-F5344CB8AC3E}">
        <p14:creationId xmlns:p14="http://schemas.microsoft.com/office/powerpoint/2010/main" val="1045367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isissmallbottom"/>
          <p:cNvPicPr>
            <a:picLocks noChangeAspect="1" noChangeArrowheads="1"/>
          </p:cNvPicPr>
          <p:nvPr/>
        </p:nvPicPr>
        <p:blipFill>
          <a:blip r:embed="rId2" cstate="print"/>
          <a:srcRect/>
          <a:stretch>
            <a:fillRect/>
          </a:stretch>
        </p:blipFill>
        <p:spPr bwMode="auto">
          <a:xfrm>
            <a:off x="0" y="5360988"/>
            <a:ext cx="9144000" cy="1497012"/>
          </a:xfrm>
          <a:prstGeom prst="rect">
            <a:avLst/>
          </a:prstGeom>
          <a:noFill/>
          <a:ln w="9525">
            <a:noFill/>
            <a:miter lim="800000"/>
            <a:headEnd/>
            <a:tailEnd/>
          </a:ln>
        </p:spPr>
      </p:pic>
      <p:pic>
        <p:nvPicPr>
          <p:cNvPr id="5" name="Picture 9" descr="Mantid"/>
          <p:cNvPicPr>
            <a:picLocks noChangeAspect="1" noChangeArrowheads="1"/>
          </p:cNvPicPr>
          <p:nvPr/>
        </p:nvPicPr>
        <p:blipFill>
          <a:blip r:embed="rId3" cstate="print"/>
          <a:srcRect/>
          <a:stretch>
            <a:fillRect/>
          </a:stretch>
        </p:blipFill>
        <p:spPr bwMode="auto">
          <a:xfrm>
            <a:off x="34925" y="5937250"/>
            <a:ext cx="1152525" cy="876300"/>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59396" name="Rectangle 4"/>
          <p:cNvSpPr>
            <a:spLocks noGrp="1" noChangeArrowheads="1"/>
          </p:cNvSpPr>
          <p:nvPr>
            <p:ph type="subTitle" idx="1"/>
          </p:nvPr>
        </p:nvSpPr>
        <p:spPr>
          <a:xfrm>
            <a:off x="1371600" y="3429000"/>
            <a:ext cx="6400800" cy="1752600"/>
          </a:xfrm>
        </p:spPr>
        <p:txBody>
          <a:bodyPr/>
          <a:lstStyle>
            <a:lvl1pPr marL="0" indent="0" algn="ctr">
              <a:buFontTx/>
              <a:buNone/>
              <a:defRPr/>
            </a:lvl1pPr>
          </a:lstStyle>
          <a:p>
            <a:r>
              <a:rPr lang="en-US"/>
              <a:t>Click to edit Master subtitle style</a:t>
            </a:r>
          </a:p>
        </p:txBody>
      </p:sp>
      <p:sp>
        <p:nvSpPr>
          <p:cNvPr id="6" name="Rectangle 10"/>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56165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71450"/>
            <a:ext cx="6019800" cy="5616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 descr="C:\Documents and Settings\rrc79113\Desktop\technologies-modelling_and_simulationcopy Tessella. Complex problems. Solved_iStock_000002456857Medium.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bwMode="auto">
          <a:xfrm>
            <a:off x="0" y="5286388"/>
            <a:ext cx="9144000" cy="1571612"/>
          </a:xfrm>
          <a:prstGeom prst="rect">
            <a:avLst/>
          </a:prstGeom>
          <a:gradFill flip="none" rotWithShape="1">
            <a:gsLst>
              <a:gs pos="0">
                <a:srgbClr val="5E9EFF">
                  <a:alpha val="0"/>
                </a:srgbClr>
              </a:gs>
              <a:gs pos="39999">
                <a:srgbClr val="85C2FF"/>
              </a:gs>
              <a:gs pos="70000">
                <a:srgbClr val="C4D6EB"/>
              </a:gs>
              <a:gs pos="100000">
                <a:srgbClr val="FFEBFA"/>
              </a:gs>
            </a:gsLst>
            <a:lin ang="5400000" scaled="0"/>
            <a:tileRect/>
          </a:gradFill>
          <a:ln w="9525" cap="flat" cmpd="sng" algn="ctr">
            <a:noFill/>
            <a:prstDash val="solid"/>
            <a:round/>
            <a:headEnd type="none" w="med" len="med"/>
            <a:tailEnd type="none" w="med" len="med"/>
          </a:ln>
          <a:effectLst/>
        </p:spPr>
        <p:txBody>
          <a:bodyPr/>
          <a:lstStyle/>
          <a:p>
            <a:pPr>
              <a:defRPr/>
            </a:pPr>
            <a:endParaRPr lang="en-GB">
              <a:solidFill>
                <a:srgbClr val="000000"/>
              </a:solidFill>
              <a:cs typeface="+mn-cs"/>
            </a:endParaRPr>
          </a:p>
        </p:txBody>
      </p:sp>
      <p:pic>
        <p:nvPicPr>
          <p:cNvPr id="6"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pic>
        <p:nvPicPr>
          <p:cNvPr id="7" name="Picture 3" descr="C:\Documents and Settings\rrc79113\Desktop\Untitled.png"/>
          <p:cNvPicPr>
            <a:picLocks noChangeAspect="1" noChangeArrowheads="1"/>
          </p:cNvPicPr>
          <p:nvPr userDrawn="1"/>
        </p:nvPicPr>
        <p:blipFill>
          <a:blip r:embed="rId4" cstate="print"/>
          <a:srcRect/>
          <a:stretch>
            <a:fillRect/>
          </a:stretch>
        </p:blipFill>
        <p:spPr bwMode="auto">
          <a:xfrm>
            <a:off x="142875" y="6015038"/>
            <a:ext cx="1905000" cy="771525"/>
          </a:xfrm>
          <a:prstGeom prst="rect">
            <a:avLst/>
          </a:prstGeom>
          <a:noFill/>
          <a:ln w="9525">
            <a:noFill/>
            <a:miter lim="800000"/>
            <a:headEnd/>
            <a:tailEnd/>
          </a:ln>
        </p:spPr>
      </p:pic>
      <p:pic>
        <p:nvPicPr>
          <p:cNvPr id="8" name="Picture 11" descr="SNS_logo_words_trans_back.gif"/>
          <p:cNvPicPr>
            <a:picLocks noChangeAspect="1"/>
          </p:cNvPicPr>
          <p:nvPr userDrawn="1"/>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a:gradFill flip="none" rotWithShape="1">
            <a:gsLst>
              <a:gs pos="28000">
                <a:srgbClr val="000082">
                  <a:alpha val="75000"/>
                </a:srgbClr>
              </a:gs>
              <a:gs pos="100000">
                <a:srgbClr val="0047FF">
                  <a:alpha val="0"/>
                </a:srgbClr>
              </a:gs>
            </a:gsLst>
            <a:path path="shape">
              <a:fillToRect l="50000" t="50000" r="50000" b="50000"/>
            </a:path>
            <a:tileRect/>
          </a:gradFill>
        </p:spPr>
        <p:txBody>
          <a:bodyPr/>
          <a:lstStyle>
            <a:lvl1pPr>
              <a:defRPr b="1" baseline="0">
                <a:solidFill>
                  <a:schemeClr val="bg1"/>
                </a:solidFill>
              </a:defRPr>
            </a:lvl1pPr>
          </a:lstStyle>
          <a:p>
            <a:r>
              <a:rPr lang="en-US" dirty="0"/>
              <a:t>Click to edit Master title style</a:t>
            </a:r>
          </a:p>
        </p:txBody>
      </p:sp>
      <p:sp>
        <p:nvSpPr>
          <p:cNvPr id="59396" name="Rectangle 4"/>
          <p:cNvSpPr>
            <a:spLocks noGrp="1" noChangeArrowheads="1"/>
          </p:cNvSpPr>
          <p:nvPr>
            <p:ph type="subTitle" idx="1"/>
          </p:nvPr>
        </p:nvSpPr>
        <p:spPr>
          <a:xfrm>
            <a:off x="1371600" y="3429000"/>
            <a:ext cx="6400800" cy="1752600"/>
          </a:xfrm>
          <a:gradFill>
            <a:gsLst>
              <a:gs pos="0">
                <a:srgbClr val="000082">
                  <a:alpha val="75000"/>
                </a:srgbClr>
              </a:gs>
              <a:gs pos="100000">
                <a:srgbClr val="0047FF">
                  <a:alpha val="0"/>
                </a:srgbClr>
              </a:gs>
            </a:gsLst>
            <a:path path="shape">
              <a:fillToRect l="50000" t="50000" r="50000" b="50000"/>
            </a:path>
          </a:gradFill>
        </p:spPr>
        <p:txBody>
          <a:bodyPr anchor="ctr" anchorCtr="1"/>
          <a:lstStyle>
            <a:lvl1pPr marL="0" indent="0" algn="ctr">
              <a:buFontTx/>
              <a:buNone/>
              <a:defRPr b="1" baseline="0">
                <a:solidFill>
                  <a:schemeClr val="bg1"/>
                </a:solidFill>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isissmallbottom"/>
          <p:cNvPicPr>
            <a:picLocks noChangeAspect="1" noChangeArrowheads="1"/>
          </p:cNvPicPr>
          <p:nvPr/>
        </p:nvPicPr>
        <p:blipFill>
          <a:blip r:embed="rId13" cstate="print"/>
          <a:srcRect/>
          <a:stretch>
            <a:fillRect/>
          </a:stretch>
        </p:blipFill>
        <p:spPr bwMode="auto">
          <a:xfrm>
            <a:off x="0" y="5360988"/>
            <a:ext cx="9144000" cy="1497012"/>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9" name="Picture 10" descr="Mantid"/>
          <p:cNvPicPr>
            <a:picLocks noChangeAspect="1" noChangeArrowheads="1"/>
          </p:cNvPicPr>
          <p:nvPr/>
        </p:nvPicPr>
        <p:blipFill>
          <a:blip r:embed="rId14" cstate="print"/>
          <a:srcRect t="9590" b="24672"/>
          <a:stretch>
            <a:fillRect/>
          </a:stretch>
        </p:blipFill>
        <p:spPr bwMode="auto">
          <a:xfrm>
            <a:off x="107950" y="5984875"/>
            <a:ext cx="1511300" cy="757238"/>
          </a:xfrm>
          <a:prstGeom prst="rect">
            <a:avLst/>
          </a:prstGeom>
          <a:noFill/>
          <a:ln w="9525">
            <a:noFill/>
            <a:miter lim="800000"/>
            <a:headEnd/>
            <a:tailEnd/>
          </a:ln>
        </p:spPr>
      </p:pic>
      <p:pic>
        <p:nvPicPr>
          <p:cNvPr id="1030" name="Picture 6" descr="SNS_logo_words_trans_back.gif"/>
          <p:cNvPicPr>
            <a:picLocks noChangeAspect="1"/>
          </p:cNvPicPr>
          <p:nvPr userDrawn="1"/>
        </p:nvPicPr>
        <p:blipFill>
          <a:blip r:embed="rId1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sp>
        <p:nvSpPr>
          <p:cNvPr id="2051"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3" name="Picture 5" descr="Tessella_Logo only 5K.gif"/>
          <p:cNvPicPr>
            <a:picLocks noChangeAspect="1"/>
          </p:cNvPicPr>
          <p:nvPr/>
        </p:nvPicPr>
        <p:blipFill>
          <a:blip r:embed="rId4" cstate="print"/>
          <a:srcRect/>
          <a:stretch>
            <a:fillRect/>
          </a:stretch>
        </p:blipFill>
        <p:spPr bwMode="auto">
          <a:xfrm>
            <a:off x="142875" y="6000750"/>
            <a:ext cx="1885950" cy="752475"/>
          </a:xfrm>
          <a:prstGeom prst="rect">
            <a:avLst/>
          </a:prstGeom>
          <a:noFill/>
          <a:ln w="9525">
            <a:noFill/>
            <a:miter lim="800000"/>
            <a:headEnd/>
            <a:tailEnd/>
          </a:ln>
        </p:spPr>
      </p:pic>
      <p:pic>
        <p:nvPicPr>
          <p:cNvPr id="2054" name="Picture 6" descr="SNS_logo_words_trans_back.gif"/>
          <p:cNvPicPr>
            <a:picLocks noChangeAspect="1"/>
          </p:cNvPicPr>
          <p:nvPr/>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3.xml"/><Relationship Id="rId5" Type="http://schemas.openxmlformats.org/officeDocument/2006/relationships/image" Target="../media/image21.png"/><Relationship Id="rId1" Type="http://schemas.microsoft.com/office/2007/relationships/media" Target="../media/media1.mp4"/><Relationship Id="rId2" Type="http://schemas.openxmlformats.org/officeDocument/2006/relationships/video" Target="../media/media1.mp4"/></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gif"/><Relationship Id="rId5" Type="http://schemas.openxmlformats.org/officeDocument/2006/relationships/image" Target="../media/image24.png"/><Relationship Id="rId6"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subTitle" idx="1"/>
          </p:nvPr>
        </p:nvSpPr>
        <p:spPr>
          <a:xfrm>
            <a:off x="1115616" y="3645024"/>
            <a:ext cx="6786513" cy="2232248"/>
          </a:xfrm>
          <a:gradFill rotWithShape="0"/>
        </p:spPr>
        <p:txBody>
          <a:bodyPr/>
          <a:lstStyle/>
          <a:p>
            <a:pPr eaLnBrk="1" hangingPunct="1"/>
            <a:r>
              <a:rPr lang="en-GB" sz="2800" i="1" dirty="0" smtClean="0"/>
              <a:t>Owen Arnold, Michael Reuter, Alex Buts, Martyn Gigg, Andrei </a:t>
            </a:r>
            <a:r>
              <a:rPr lang="en-GB" sz="2800" i="1" dirty="0" err="1" smtClean="0"/>
              <a:t>Savici</a:t>
            </a:r>
            <a:r>
              <a:rPr lang="en-GB" sz="2800" i="1" dirty="0" smtClean="0"/>
              <a:t>, Nick Draper</a:t>
            </a:r>
          </a:p>
        </p:txBody>
      </p:sp>
      <p:pic>
        <p:nvPicPr>
          <p:cNvPr id="15363" name="Picture 5" descr="Mantid Logo Transparent.png"/>
          <p:cNvPicPr>
            <a:picLocks noChangeAspect="1"/>
          </p:cNvPicPr>
          <p:nvPr/>
        </p:nvPicPr>
        <p:blipFill>
          <a:blip r:embed="rId3" cstate="print"/>
          <a:srcRect/>
          <a:stretch>
            <a:fillRect/>
          </a:stretch>
        </p:blipFill>
        <p:spPr bwMode="auto">
          <a:xfrm>
            <a:off x="3419475" y="549275"/>
            <a:ext cx="2305050" cy="1250950"/>
          </a:xfrm>
          <a:prstGeom prst="rect">
            <a:avLst/>
          </a:prstGeom>
          <a:noFill/>
          <a:ln w="9525">
            <a:noFill/>
            <a:miter lim="800000"/>
            <a:headEnd/>
            <a:tailEnd/>
          </a:ln>
        </p:spPr>
      </p:pic>
      <p:sp>
        <p:nvSpPr>
          <p:cNvPr id="6" name="Rectangle 5"/>
          <p:cNvSpPr/>
          <p:nvPr/>
        </p:nvSpPr>
        <p:spPr>
          <a:xfrm>
            <a:off x="2483768" y="1628800"/>
            <a:ext cx="4608512" cy="1569660"/>
          </a:xfrm>
          <a:prstGeom prst="rect">
            <a:avLst/>
          </a:prstGeom>
          <a:noFill/>
        </p:spPr>
        <p:txBody>
          <a:bodyPr>
            <a:spAutoFit/>
          </a:bodyPr>
          <a:lstStyle/>
          <a:p>
            <a:pPr algn="ctr">
              <a:defRPr/>
            </a:pPr>
            <a:r>
              <a:rPr lang="en-US" sz="9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cs"/>
              </a:rPr>
              <a:t>VATES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67544" y="1124744"/>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		Visualisation   </a:t>
            </a:r>
            <a:r>
              <a:rPr kumimoji="0" lang="en-GB" sz="2000" b="0" i="0" u="none" strike="noStrike" kern="0" cap="none" spc="0" normalizeH="0" baseline="0" noProof="0" dirty="0" smtClean="0">
                <a:ln>
                  <a:noFill/>
                </a:ln>
                <a:solidFill>
                  <a:srgbClr val="000099"/>
                </a:solidFill>
                <a:effectLst/>
                <a:uLnTx/>
                <a:uFillTx/>
                <a:latin typeface="+mn-lt"/>
                <a:ea typeface="+mn-ea"/>
                <a:cs typeface="+mn-cs"/>
                <a:sym typeface="Wingdings" pitchFamily="2" charset="2"/>
              </a:rPr>
              <a:t></a:t>
            </a:r>
            <a:r>
              <a:rPr lang="en-GB" sz="2000" b="0" kern="0" dirty="0" smtClean="0">
                <a:solidFill>
                  <a:srgbClr val="000099"/>
                </a:solidFill>
                <a:latin typeface="+mn-lt"/>
                <a:cs typeface="+mn-cs"/>
                <a:sym typeface="Wingdings" pitchFamily="2" charset="2"/>
              </a:rPr>
              <a:t>  model fitting/simulation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indent="-342900" eaLnBrk="0" hangingPunct="0">
              <a:spcBef>
                <a:spcPct val="20000"/>
              </a:spcBef>
              <a:buFontTx/>
              <a:buChar char="•"/>
            </a:pPr>
            <a:r>
              <a:rPr lang="en-GB" sz="2000" b="0" kern="0" dirty="0" smtClean="0">
                <a:solidFill>
                  <a:srgbClr val="000099"/>
                </a:solidFill>
              </a:rPr>
              <a:t>Highly iterative procedure</a:t>
            </a:r>
          </a:p>
          <a:p>
            <a:pPr marL="342900" indent="-342900" eaLnBrk="0" hangingPunct="0">
              <a:spcBef>
                <a:spcPct val="20000"/>
              </a:spcBef>
              <a:buFontTx/>
              <a:buChar char="•"/>
            </a:pPr>
            <a:r>
              <a:rPr lang="en-GB" sz="2000" b="0" kern="0" dirty="0" smtClean="0">
                <a:solidFill>
                  <a:srgbClr val="000099"/>
                </a:solidFill>
              </a:rPr>
              <a:t>Require seamless integration with </a:t>
            </a:r>
            <a:r>
              <a:rPr lang="en-GB" sz="2000" b="0" kern="0" dirty="0" err="1" smtClean="0">
                <a:solidFill>
                  <a:srgbClr val="000099"/>
                </a:solidFill>
              </a:rPr>
              <a:t>Mantid</a:t>
            </a:r>
            <a:r>
              <a:rPr lang="en-GB" sz="2000" b="0" kern="0" dirty="0" smtClean="0">
                <a:solidFill>
                  <a:srgbClr val="000099"/>
                </a:solidFill>
              </a:rPr>
              <a:t> and visualisation</a:t>
            </a:r>
          </a:p>
          <a:p>
            <a:pPr marL="342900" indent="-342900" eaLnBrk="0" hangingPunct="0">
              <a:spcBef>
                <a:spcPct val="20000"/>
              </a:spcBef>
              <a:buFontTx/>
              <a:buChar char="•"/>
            </a:pPr>
            <a:r>
              <a:rPr lang="en-GB" sz="2000" b="0" kern="0" dirty="0" smtClean="0">
                <a:solidFill>
                  <a:srgbClr val="000099"/>
                </a:solidFill>
              </a:rPr>
              <a:t>Allow user-supplied models for scattering</a:t>
            </a:r>
          </a:p>
          <a:p>
            <a:pPr marL="800100" lvl="1" indent="-342900" eaLnBrk="0" hangingPunct="0">
              <a:spcBef>
                <a:spcPct val="20000"/>
              </a:spcBef>
              <a:buFontTx/>
              <a:buChar char="-"/>
            </a:pPr>
            <a:r>
              <a:rPr lang="en-GB" b="0" kern="0" dirty="0" smtClean="0">
                <a:solidFill>
                  <a:srgbClr val="006600"/>
                </a:solidFill>
              </a:rPr>
              <a:t>‘foreground’:  typically global across dataset + resolution</a:t>
            </a:r>
          </a:p>
          <a:p>
            <a:pPr marL="800100" lvl="1" indent="-342900" eaLnBrk="0" hangingPunct="0">
              <a:spcBef>
                <a:spcPct val="20000"/>
              </a:spcBef>
              <a:buFontTx/>
              <a:buChar char="-"/>
            </a:pPr>
            <a:r>
              <a:rPr lang="en-GB" b="0" kern="0" dirty="0" smtClean="0">
                <a:solidFill>
                  <a:srgbClr val="006600"/>
                </a:solidFill>
              </a:rPr>
              <a:t>‘background’: simple (e.g. Linear background), no resolution</a:t>
            </a:r>
          </a:p>
          <a:p>
            <a:pPr marL="800100" lvl="1" indent="-342900" eaLnBrk="0" hangingPunct="0">
              <a:spcBef>
                <a:spcPct val="20000"/>
              </a:spcBef>
              <a:buFontTx/>
              <a:buChar char="-"/>
            </a:pPr>
            <a:endParaRPr lang="en-GB" b="0" kern="0" dirty="0" smtClean="0">
              <a:solidFill>
                <a:srgbClr val="006600"/>
              </a:solidFill>
            </a:endParaRPr>
          </a:p>
          <a:p>
            <a:pPr marL="342900" indent="-342900" eaLnBrk="0" hangingPunct="0">
              <a:spcBef>
                <a:spcPct val="20000"/>
              </a:spcBef>
              <a:buFontTx/>
              <a:buChar char="•"/>
            </a:pPr>
            <a:r>
              <a:rPr lang="en-GB" sz="2000" b="0" kern="0" dirty="0" smtClean="0">
                <a:solidFill>
                  <a:srgbClr val="000099"/>
                </a:solidFill>
              </a:rPr>
              <a:t>Links with existing </a:t>
            </a:r>
            <a:r>
              <a:rPr lang="en-GB" sz="2000" b="0" kern="0" dirty="0" err="1" smtClean="0">
                <a:solidFill>
                  <a:srgbClr val="000099"/>
                </a:solidFill>
              </a:rPr>
              <a:t>Mantid</a:t>
            </a:r>
            <a:r>
              <a:rPr lang="en-GB" sz="2000" b="0" kern="0" dirty="0" smtClean="0">
                <a:solidFill>
                  <a:srgbClr val="000099"/>
                </a:solidFill>
              </a:rPr>
              <a:t> Fit framework</a:t>
            </a:r>
          </a:p>
          <a:p>
            <a:pPr marL="342900" indent="-342900" eaLnBrk="0" hangingPunct="0">
              <a:spcBef>
                <a:spcPct val="20000"/>
              </a:spcBef>
              <a:buFontTx/>
              <a:buChar cha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Foreground</a:t>
            </a:r>
            <a:r>
              <a:rPr kumimoji="0" lang="en-GB" sz="2000" b="0" i="0" u="none" strike="noStrike" kern="0" cap="none" spc="0" normalizeH="0" noProof="0" dirty="0" smtClean="0">
                <a:ln>
                  <a:noFill/>
                </a:ln>
                <a:solidFill>
                  <a:srgbClr val="000099"/>
                </a:solidFill>
                <a:effectLst/>
                <a:uLnTx/>
                <a:uFillTx/>
                <a:latin typeface="+mn-lt"/>
                <a:ea typeface="+mn-ea"/>
                <a:cs typeface="+mn-cs"/>
              </a:rPr>
              <a:t> and background models are extendable</a:t>
            </a: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
        <p:nvSpPr>
          <p:cNvPr id="3" name="Rectangle 2"/>
          <p:cNvSpPr txBox="1">
            <a:spLocks noChangeArrowheads="1"/>
          </p:cNvSpPr>
          <p:nvPr/>
        </p:nvSpPr>
        <p:spPr>
          <a:xfrm>
            <a:off x="467544" y="188640"/>
            <a:ext cx="8229600" cy="648072"/>
          </a:xfrm>
          <a:prstGeom prst="rect">
            <a:avLst/>
          </a:prstGeom>
        </p:spPr>
        <p:txBody>
          <a:bodyPr/>
          <a:lstStyle/>
          <a:p>
            <a:pPr algn="ctr">
              <a:defRPr/>
            </a:pPr>
            <a:r>
              <a:rPr lang="en-GB" sz="2800" b="0" kern="0" dirty="0" smtClean="0">
                <a:solidFill>
                  <a:schemeClr val="tx2"/>
                </a:solidFill>
                <a:latin typeface="+mj-lt"/>
                <a:ea typeface="+mj-ea"/>
                <a:cs typeface="+mj-cs"/>
              </a:rPr>
              <a:t>Model Fitting and Simulation</a:t>
            </a:r>
            <a:endParaRPr lang="en-GB" sz="2800" b="0" kern="0" dirty="0">
              <a:solidFill>
                <a:schemeClr val="tx2"/>
              </a:solidFill>
              <a:latin typeface="+mj-lt"/>
              <a:ea typeface="+mj-ea"/>
              <a:cs typeface="+mj-cs"/>
            </a:endParaRPr>
          </a:p>
        </p:txBody>
      </p:sp>
    </p:spTree>
    <p:extLst>
      <p:ext uri="{BB962C8B-B14F-4D97-AF65-F5344CB8AC3E}">
        <p14:creationId xmlns:p14="http://schemas.microsoft.com/office/powerpoint/2010/main" val="33776985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Model fitting: current status and forward view</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64096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Verify &amp; expand stock foreground model library</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Speed optimisation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User interface:</a:t>
            </a:r>
          </a:p>
          <a:p>
            <a:pPr marL="800100" lvl="1" indent="-342900" eaLnBrk="0" hangingPunct="0">
              <a:spcBef>
                <a:spcPct val="20000"/>
              </a:spcBef>
              <a:buFontTx/>
              <a:buChar char="-"/>
              <a:defRPr/>
            </a:pPr>
            <a:r>
              <a:rPr lang="en-GB" b="0" kern="0" dirty="0" smtClean="0">
                <a:solidFill>
                  <a:srgbClr val="000099"/>
                </a:solidFill>
                <a:latin typeface="+mn-lt"/>
                <a:cs typeface="+mn-cs"/>
              </a:rPr>
              <a:t>easy-to-use templates for simple user models</a:t>
            </a:r>
          </a:p>
          <a:p>
            <a:pPr marL="800100" lvl="1" indent="-342900" eaLnBrk="0" hangingPunct="0">
              <a:spcBef>
                <a:spcPct val="20000"/>
              </a:spcBef>
              <a:buFontTx/>
              <a:buChar char="-"/>
              <a:defRPr/>
            </a:pPr>
            <a:r>
              <a:rPr kumimoji="0" lang="en-GB" b="0" i="0" u="none" strike="noStrike" kern="0" cap="none" spc="0" normalizeH="0" baseline="0" noProof="0" dirty="0" smtClean="0">
                <a:ln>
                  <a:noFill/>
                </a:ln>
                <a:solidFill>
                  <a:srgbClr val="000099"/>
                </a:solidFill>
                <a:effectLst/>
                <a:uLnTx/>
                <a:uFillTx/>
                <a:latin typeface="+mn-lt"/>
                <a:ea typeface="+mn-ea"/>
                <a:cs typeface="+mn-cs"/>
              </a:rPr>
              <a:t>Work-bench interface</a:t>
            </a:r>
          </a:p>
          <a:p>
            <a:pPr marL="342900" indent="-342900" eaLnBrk="0" hangingPunct="0">
              <a:spcBef>
                <a:spcPct val="20000"/>
              </a:spcBef>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lvl="0" indent="-342900" eaLnBrk="0" hangingPunct="0">
              <a:spcBef>
                <a:spcPct val="20000"/>
              </a:spcBef>
              <a:buFontTx/>
              <a:buChar char="•"/>
              <a:defRPr/>
            </a:pPr>
            <a:r>
              <a:rPr lang="en-GB" sz="2000" b="0" kern="0" dirty="0">
                <a:solidFill>
                  <a:srgbClr val="000099"/>
                </a:solidFill>
              </a:rPr>
              <a:t>Distributed </a:t>
            </a:r>
            <a:r>
              <a:rPr lang="en-GB" sz="2000" b="0" kern="0" dirty="0" smtClean="0">
                <a:solidFill>
                  <a:srgbClr val="000099"/>
                </a:solidFill>
              </a:rPr>
              <a:t>computing (clusters)</a:t>
            </a:r>
            <a:endParaRPr lang="en-GB" sz="2000" b="0" kern="0" dirty="0">
              <a:solidFill>
                <a:srgbClr val="000099"/>
              </a:solidFill>
            </a:endParaRPr>
          </a:p>
          <a:p>
            <a:pPr marL="342900" lvl="0" indent="-342900" eaLnBrk="0" hangingPunct="0">
              <a:spcBef>
                <a:spcPct val="20000"/>
              </a:spcBef>
              <a:buFontTx/>
              <a:buChar char="•"/>
              <a:defRPr/>
            </a:pPr>
            <a:r>
              <a:rPr lang="en-GB" sz="2000" b="0" kern="0" dirty="0" smtClean="0">
                <a:solidFill>
                  <a:srgbClr val="000099"/>
                </a:solidFill>
              </a:rPr>
              <a:t>Possible investigation into using GPU </a:t>
            </a:r>
            <a:r>
              <a:rPr lang="en-GB" sz="2000" b="0" kern="0" dirty="0">
                <a:solidFill>
                  <a:srgbClr val="000099"/>
                </a:solidFill>
              </a:rPr>
              <a:t>resources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Other resolution function models</a:t>
            </a:r>
          </a:p>
        </p:txBody>
      </p:sp>
      <p:pic>
        <p:nvPicPr>
          <p:cNvPr id="5" name="Picture 4" descr="590px-SimulationIm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156" y="1412776"/>
            <a:ext cx="2401340" cy="2442041"/>
          </a:xfrm>
          <a:prstGeom prst="rect">
            <a:avLst/>
          </a:prstGeom>
        </p:spPr>
      </p:pic>
      <p:sp>
        <p:nvSpPr>
          <p:cNvPr id="6" name="TextBox 5"/>
          <p:cNvSpPr txBox="1"/>
          <p:nvPr/>
        </p:nvSpPr>
        <p:spPr>
          <a:xfrm>
            <a:off x="6156176" y="3861048"/>
            <a:ext cx="3240360" cy="646331"/>
          </a:xfrm>
          <a:prstGeom prst="rect">
            <a:avLst/>
          </a:prstGeom>
          <a:noFill/>
        </p:spPr>
        <p:txBody>
          <a:bodyPr wrap="square" rtlCol="0">
            <a:spAutoFit/>
          </a:bodyPr>
          <a:lstStyle/>
          <a:p>
            <a:pPr algn="ctr"/>
            <a:r>
              <a:rPr lang="en-GB" sz="1200" i="1" dirty="0">
                <a:cs typeface="Arial"/>
              </a:rPr>
              <a:t>Simulation of MERLIN instrument resolution convolved with a Strontrium122 foreground </a:t>
            </a:r>
            <a:r>
              <a:rPr lang="en-GB" sz="1200" i="1" dirty="0" smtClean="0">
                <a:cs typeface="Arial"/>
              </a:rPr>
              <a:t>model</a:t>
            </a:r>
            <a:endParaRPr lang="en-US" sz="1200" dirty="0"/>
          </a:p>
        </p:txBody>
      </p:sp>
    </p:spTree>
    <p:extLst>
      <p:ext uri="{BB962C8B-B14F-4D97-AF65-F5344CB8AC3E}">
        <p14:creationId xmlns:p14="http://schemas.microsoft.com/office/powerpoint/2010/main" val="11547071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6" name="Picture 5"/>
          <p:cNvPicPr>
            <a:picLocks noChangeAspect="1"/>
          </p:cNvPicPr>
          <p:nvPr/>
        </p:nvPicPr>
        <p:blipFill>
          <a:blip r:embed="rId3"/>
          <a:stretch>
            <a:fillRect/>
          </a:stretch>
        </p:blipFill>
        <p:spPr>
          <a:xfrm>
            <a:off x="251520" y="764704"/>
            <a:ext cx="7413038" cy="3083824"/>
          </a:xfrm>
          <a:prstGeom prst="rect">
            <a:avLst/>
          </a:prstGeom>
        </p:spPr>
      </p:pic>
      <p:pic>
        <p:nvPicPr>
          <p:cNvPr id="5" name="Picture 4"/>
          <p:cNvPicPr>
            <a:picLocks noChangeAspect="1"/>
          </p:cNvPicPr>
          <p:nvPr/>
        </p:nvPicPr>
        <p:blipFill>
          <a:blip r:embed="rId4"/>
          <a:stretch>
            <a:fillRect/>
          </a:stretch>
        </p:blipFill>
        <p:spPr>
          <a:xfrm>
            <a:off x="3347864" y="2204864"/>
            <a:ext cx="4456117" cy="3401616"/>
          </a:xfrm>
          <a:prstGeom prst="rect">
            <a:avLst/>
          </a:prstGeom>
        </p:spPr>
      </p:pic>
    </p:spTree>
    <p:extLst>
      <p:ext uri="{BB962C8B-B14F-4D97-AF65-F5344CB8AC3E}">
        <p14:creationId xmlns:p14="http://schemas.microsoft.com/office/powerpoint/2010/main" val="379508490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5" name="peaks_view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6" y="692696"/>
            <a:ext cx="8349431" cy="4540003"/>
          </a:xfrm>
          <a:prstGeom prst="rect">
            <a:avLst/>
          </a:prstGeom>
        </p:spPr>
      </p:pic>
    </p:spTree>
    <p:extLst>
      <p:ext uri="{BB962C8B-B14F-4D97-AF65-F5344CB8AC3E}">
        <p14:creationId xmlns:p14="http://schemas.microsoft.com/office/powerpoint/2010/main" val="35974337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Peak Integration</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251520" y="980728"/>
            <a:ext cx="5544616"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Heavily uses both </a:t>
            </a:r>
            <a:r>
              <a:rPr lang="en-GB" sz="2000" b="0" kern="0" dirty="0" err="1" smtClean="0">
                <a:solidFill>
                  <a:srgbClr val="000099"/>
                </a:solidFill>
                <a:latin typeface="+mn-lt"/>
                <a:cs typeface="+mn-cs"/>
              </a:rPr>
              <a:t>Mantid</a:t>
            </a:r>
            <a:r>
              <a:rPr lang="en-GB" sz="2000" b="0" kern="0" dirty="0" smtClean="0">
                <a:solidFill>
                  <a:srgbClr val="000099"/>
                </a:solidFill>
                <a:latin typeface="+mn-lt"/>
                <a:cs typeface="+mn-cs"/>
              </a:rPr>
              <a:t> and VATES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Started out with a spherical integration algorithm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Ellipsoid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Experimenting with CCL approach </a:t>
            </a:r>
          </a:p>
        </p:txBody>
      </p:sp>
      <p:pic>
        <p:nvPicPr>
          <p:cNvPr id="5" name="Picture 4"/>
          <p:cNvPicPr>
            <a:picLocks noChangeAspect="1"/>
          </p:cNvPicPr>
          <p:nvPr/>
        </p:nvPicPr>
        <p:blipFill>
          <a:blip r:embed="rId3"/>
          <a:stretch>
            <a:fillRect/>
          </a:stretch>
        </p:blipFill>
        <p:spPr>
          <a:xfrm>
            <a:off x="497772" y="3429000"/>
            <a:ext cx="2053012" cy="1960449"/>
          </a:xfrm>
          <a:prstGeom prst="rect">
            <a:avLst/>
          </a:prstGeom>
        </p:spPr>
      </p:pic>
      <p:pic>
        <p:nvPicPr>
          <p:cNvPr id="6" name="Picture 5" descr="peak_animation.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86004" y="3429000"/>
            <a:ext cx="2130012" cy="1949462"/>
          </a:xfrm>
          <a:prstGeom prst="rect">
            <a:avLst/>
          </a:prstGeom>
        </p:spPr>
      </p:pic>
      <p:pic>
        <p:nvPicPr>
          <p:cNvPr id="2" name="Picture 1"/>
          <p:cNvPicPr>
            <a:picLocks noChangeAspect="1"/>
          </p:cNvPicPr>
          <p:nvPr/>
        </p:nvPicPr>
        <p:blipFill>
          <a:blip r:embed="rId5"/>
          <a:stretch>
            <a:fillRect/>
          </a:stretch>
        </p:blipFill>
        <p:spPr>
          <a:xfrm>
            <a:off x="5101761" y="3140968"/>
            <a:ext cx="4042239" cy="2220588"/>
          </a:xfrm>
          <a:prstGeom prst="rect">
            <a:avLst/>
          </a:prstGeom>
        </p:spPr>
      </p:pic>
      <p:pic>
        <p:nvPicPr>
          <p:cNvPr id="7" name="Picture 6"/>
          <p:cNvPicPr>
            <a:picLocks noChangeAspect="1"/>
          </p:cNvPicPr>
          <p:nvPr/>
        </p:nvPicPr>
        <p:blipFill>
          <a:blip r:embed="rId6"/>
          <a:stretch>
            <a:fillRect/>
          </a:stretch>
        </p:blipFill>
        <p:spPr>
          <a:xfrm>
            <a:off x="5724128" y="620688"/>
            <a:ext cx="2819428" cy="2467000"/>
          </a:xfrm>
          <a:prstGeom prst="rect">
            <a:avLst/>
          </a:prstGeom>
        </p:spPr>
      </p:pic>
    </p:spTree>
    <p:extLst>
      <p:ext uri="{BB962C8B-B14F-4D97-AF65-F5344CB8AC3E}">
        <p14:creationId xmlns:p14="http://schemas.microsoft.com/office/powerpoint/2010/main" val="28078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Two</a:t>
            </a:r>
            <a:r>
              <a:rPr lang="en-GB" sz="2800" b="0" kern="0" dirty="0">
                <a:solidFill>
                  <a:schemeClr val="tx2"/>
                </a:solidFill>
                <a:latin typeface="+mj-lt"/>
                <a:ea typeface="+mj-ea"/>
                <a:cs typeface="+mj-cs"/>
              </a:rPr>
              <a:t> </a:t>
            </a:r>
            <a:r>
              <a:rPr lang="en-GB" sz="2800" b="0" kern="0" dirty="0" smtClean="0">
                <a:solidFill>
                  <a:schemeClr val="tx2"/>
                </a:solidFill>
                <a:latin typeface="+mj-lt"/>
                <a:ea typeface="+mj-ea"/>
                <a:cs typeface="+mj-cs"/>
              </a:rPr>
              <a:t>way interaction</a:t>
            </a:r>
            <a:endParaRPr lang="en-GB" sz="2800" b="0" kern="0" dirty="0">
              <a:solidFill>
                <a:schemeClr val="tx2"/>
              </a:solidFill>
              <a:latin typeface="+mj-lt"/>
              <a:ea typeface="+mj-ea"/>
              <a:cs typeface="+mj-cs"/>
            </a:endParaRPr>
          </a:p>
        </p:txBody>
      </p:sp>
      <p:pic>
        <p:nvPicPr>
          <p:cNvPr id="5" name="Picture 4" descr="fly3.png"/>
          <p:cNvPicPr>
            <a:picLocks noChangeAspect="1"/>
          </p:cNvPicPr>
          <p:nvPr/>
        </p:nvPicPr>
        <p:blipFill rotWithShape="1">
          <a:blip r:embed="rId3">
            <a:extLst>
              <a:ext uri="{28A0092B-C50C-407E-A947-70E740481C1C}">
                <a14:useLocalDpi xmlns:a14="http://schemas.microsoft.com/office/drawing/2010/main" val="0"/>
              </a:ext>
            </a:extLst>
          </a:blip>
          <a:srcRect l="17398" t="5978" r="17982" b="11722"/>
          <a:stretch/>
        </p:blipFill>
        <p:spPr>
          <a:xfrm>
            <a:off x="3059832" y="764704"/>
            <a:ext cx="2554609" cy="1947745"/>
          </a:xfrm>
          <a:prstGeom prst="rect">
            <a:avLst/>
          </a:prstGeom>
        </p:spPr>
      </p:pic>
      <p:pic>
        <p:nvPicPr>
          <p:cNvPr id="8" name="Picture 7"/>
          <p:cNvPicPr>
            <a:picLocks noChangeAspect="1"/>
          </p:cNvPicPr>
          <p:nvPr/>
        </p:nvPicPr>
        <p:blipFill>
          <a:blip r:embed="rId4"/>
          <a:stretch>
            <a:fillRect/>
          </a:stretch>
        </p:blipFill>
        <p:spPr>
          <a:xfrm>
            <a:off x="2843808" y="2780928"/>
            <a:ext cx="6050356" cy="3053807"/>
          </a:xfrm>
          <a:prstGeom prst="rect">
            <a:avLst/>
          </a:prstGeom>
        </p:spPr>
      </p:pic>
      <p:pic>
        <p:nvPicPr>
          <p:cNvPr id="9" name="Picture 8" descr="fly5.png"/>
          <p:cNvPicPr>
            <a:picLocks noChangeAspect="1"/>
          </p:cNvPicPr>
          <p:nvPr/>
        </p:nvPicPr>
        <p:blipFill rotWithShape="1">
          <a:blip r:embed="rId5">
            <a:extLst>
              <a:ext uri="{28A0092B-C50C-407E-A947-70E740481C1C}">
                <a14:useLocalDpi xmlns:a14="http://schemas.microsoft.com/office/drawing/2010/main" val="0"/>
              </a:ext>
            </a:extLst>
          </a:blip>
          <a:srcRect l="13196" t="12730" r="7576" b="4346"/>
          <a:stretch/>
        </p:blipFill>
        <p:spPr>
          <a:xfrm>
            <a:off x="5652120" y="764704"/>
            <a:ext cx="3250034" cy="2016224"/>
          </a:xfrm>
          <a:prstGeom prst="rect">
            <a:avLst/>
          </a:prstGeom>
        </p:spPr>
      </p:pic>
      <p:pic>
        <p:nvPicPr>
          <p:cNvPr id="10" name="Picture 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10024617"/>
            <a:ext cx="4752528" cy="3653953"/>
          </a:xfrm>
          <a:prstGeom prst="rect">
            <a:avLst/>
          </a:prstGeom>
        </p:spPr>
      </p:pic>
      <p:pic>
        <p:nvPicPr>
          <p:cNvPr id="11" name="Picture 10"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10078171"/>
            <a:ext cx="4551330" cy="3528392"/>
          </a:xfrm>
          <a:prstGeom prst="rect">
            <a:avLst/>
          </a:prstGeom>
        </p:spPr>
      </p:pic>
      <p:pic>
        <p:nvPicPr>
          <p:cNvPr id="12" name="Picture 11"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230" y="10177017"/>
            <a:ext cx="4752528" cy="3653953"/>
          </a:xfrm>
          <a:prstGeom prst="rect">
            <a:avLst/>
          </a:prstGeom>
        </p:spPr>
      </p:pic>
      <p:pic>
        <p:nvPicPr>
          <p:cNvPr id="13" name="Picture 12"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3757" y="10230571"/>
            <a:ext cx="4551330" cy="3528392"/>
          </a:xfrm>
          <a:prstGeom prst="rect">
            <a:avLst/>
          </a:prstGeom>
        </p:spPr>
      </p:pic>
      <p:pic>
        <p:nvPicPr>
          <p:cNvPr id="14" name="Picture 13"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3630" y="10329417"/>
            <a:ext cx="4752528" cy="3653953"/>
          </a:xfrm>
          <a:prstGeom prst="rect">
            <a:avLst/>
          </a:prstGeom>
        </p:spPr>
      </p:pic>
      <p:pic>
        <p:nvPicPr>
          <p:cNvPr id="15" name="Picture 14"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96157" y="10382971"/>
            <a:ext cx="4551330" cy="3528392"/>
          </a:xfrm>
          <a:prstGeom prst="rect">
            <a:avLst/>
          </a:prstGeom>
        </p:spPr>
      </p:pic>
      <p:grpSp>
        <p:nvGrpSpPr>
          <p:cNvPr id="16" name="Group 15"/>
          <p:cNvGrpSpPr/>
          <p:nvPr/>
        </p:nvGrpSpPr>
        <p:grpSpPr>
          <a:xfrm>
            <a:off x="10438830" y="10024617"/>
            <a:ext cx="9303857" cy="4703080"/>
            <a:chOff x="10438830" y="9485227"/>
            <a:chExt cx="9303857" cy="4703080"/>
          </a:xfrm>
        </p:grpSpPr>
        <p:pic>
          <p:nvPicPr>
            <p:cNvPr id="17" name="Picture 16"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9485227"/>
              <a:ext cx="4752528" cy="3653953"/>
            </a:xfrm>
            <a:prstGeom prst="rect">
              <a:avLst/>
            </a:prstGeom>
          </p:spPr>
        </p:pic>
        <p:pic>
          <p:nvPicPr>
            <p:cNvPr id="18" name="Picture 17"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9538781"/>
              <a:ext cx="4551330" cy="3528392"/>
            </a:xfrm>
            <a:prstGeom prst="rect">
              <a:avLst/>
            </a:prstGeom>
          </p:spPr>
        </p:pic>
        <p:sp>
          <p:nvSpPr>
            <p:cNvPr id="19" name="TextBox 18"/>
            <p:cNvSpPr txBox="1"/>
            <p:nvPr/>
          </p:nvSpPr>
          <p:spPr>
            <a:xfrm>
              <a:off x="10510838" y="13264977"/>
              <a:ext cx="9217024" cy="923330"/>
            </a:xfrm>
            <a:prstGeom prst="rect">
              <a:avLst/>
            </a:prstGeom>
            <a:noFill/>
          </p:spPr>
          <p:txBody>
            <a:bodyPr wrap="square" rtlCol="0">
              <a:spAutoFit/>
            </a:bodyPr>
            <a:lstStyle/>
            <a:p>
              <a:pPr lvl="0" defTabSz="4173538" eaLnBrk="1" hangingPunct="1">
                <a:spcBef>
                  <a:spcPct val="20000"/>
                </a:spcBef>
                <a:defRPr/>
              </a:pPr>
              <a:r>
                <a:rPr lang="en-US" sz="1800" i="1" kern="0" dirty="0">
                  <a:solidFill>
                    <a:srgbClr val="000000"/>
                  </a:solidFill>
                  <a:latin typeface="+mn-lt"/>
                  <a:cs typeface="Arial"/>
                </a:rPr>
                <a:t>Left: Slice through an multi-dimensional workspace in Q-lab. Algorithmic output fed into </a:t>
              </a:r>
              <a:r>
                <a:rPr lang="en-US" sz="1800" i="1" kern="0" dirty="0" err="1">
                  <a:solidFill>
                    <a:srgbClr val="000000"/>
                  </a:solidFill>
                  <a:latin typeface="+mn-lt"/>
                  <a:cs typeface="Arial"/>
                </a:rPr>
                <a:t>visualisation</a:t>
              </a:r>
              <a:r>
                <a:rPr lang="en-US" sz="1800" i="1" kern="0" dirty="0">
                  <a:solidFill>
                    <a:srgbClr val="000000"/>
                  </a:solidFill>
                  <a:latin typeface="+mn-lt"/>
                  <a:cs typeface="Arial"/>
                </a:rPr>
                <a:t> to show spherically integrated regions. Right: 3D representation of integration regions with Bragg peaks in </a:t>
              </a:r>
              <a:r>
                <a:rPr lang="en-US" sz="1800" i="1" kern="0" dirty="0" err="1">
                  <a:solidFill>
                    <a:srgbClr val="000000"/>
                  </a:solidFill>
                  <a:latin typeface="+mn-lt"/>
                  <a:cs typeface="Arial"/>
                </a:rPr>
                <a:t>Qlab</a:t>
              </a:r>
              <a:r>
                <a:rPr lang="en-US" sz="1800" i="1" kern="0" dirty="0">
                  <a:solidFill>
                    <a:srgbClr val="000000"/>
                  </a:solidFill>
                  <a:latin typeface="+mn-lt"/>
                  <a:cs typeface="Arial"/>
                </a:rPr>
                <a:t>. Both from </a:t>
              </a:r>
              <a:r>
                <a:rPr lang="en-US" sz="1800" i="1" kern="0" dirty="0" err="1">
                  <a:solidFill>
                    <a:srgbClr val="000000"/>
                  </a:solidFill>
                  <a:latin typeface="+mn-lt"/>
                  <a:cs typeface="Arial"/>
                </a:rPr>
                <a:t>cublic</a:t>
              </a:r>
              <a:r>
                <a:rPr lang="en-US" sz="1800" i="1" kern="0" dirty="0">
                  <a:solidFill>
                    <a:srgbClr val="000000"/>
                  </a:solidFill>
                  <a:latin typeface="+mn-lt"/>
                  <a:cs typeface="Arial"/>
                </a:rPr>
                <a:t> </a:t>
              </a:r>
              <a:r>
                <a:rPr lang="en-US" sz="1800" i="1" kern="0" dirty="0" err="1">
                  <a:solidFill>
                    <a:srgbClr val="000000"/>
                  </a:solidFill>
                  <a:latin typeface="+mn-lt"/>
                  <a:cs typeface="Arial"/>
                </a:rPr>
                <a:t>NaCl</a:t>
              </a:r>
              <a:r>
                <a:rPr lang="en-US" sz="1800" i="1" kern="0" dirty="0">
                  <a:solidFill>
                    <a:srgbClr val="000000"/>
                  </a:solidFill>
                  <a:latin typeface="+mn-lt"/>
                  <a:cs typeface="Arial"/>
                </a:rPr>
                <a:t> on SXD.</a:t>
              </a:r>
            </a:p>
          </p:txBody>
        </p:sp>
      </p:grpSp>
      <p:pic>
        <p:nvPicPr>
          <p:cNvPr id="20" name="Picture 1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6030" y="10481817"/>
            <a:ext cx="4752528" cy="3653953"/>
          </a:xfrm>
          <a:prstGeom prst="rect">
            <a:avLst/>
          </a:prstGeom>
        </p:spPr>
      </p:pic>
      <p:pic>
        <p:nvPicPr>
          <p:cNvPr id="21" name="Picture 20"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268760"/>
            <a:ext cx="2592288" cy="1993065"/>
          </a:xfrm>
          <a:prstGeom prst="rect">
            <a:avLst/>
          </a:prstGeom>
        </p:spPr>
      </p:pic>
      <p:pic>
        <p:nvPicPr>
          <p:cNvPr id="22" name="Picture 21"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 y="3451751"/>
            <a:ext cx="2664296" cy="2065481"/>
          </a:xfrm>
          <a:prstGeom prst="rect">
            <a:avLst/>
          </a:prstGeom>
        </p:spPr>
      </p:pic>
    </p:spTree>
    <p:extLst>
      <p:ext uri="{BB962C8B-B14F-4D97-AF65-F5344CB8AC3E}">
        <p14:creationId xmlns:p14="http://schemas.microsoft.com/office/powerpoint/2010/main" val="12130143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Looking Forwards</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22960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Complete </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scriptability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a:t>
            </a:r>
            <a:r>
              <a:rPr kumimoji="0" lang="en-GB" sz="2000" b="0" i="0" u="none" strike="noStrike" kern="0" cap="none" spc="0" normalizeH="0" noProof="0" dirty="0" smtClean="0">
                <a:ln>
                  <a:noFill/>
                </a:ln>
                <a:solidFill>
                  <a:srgbClr val="000099"/>
                </a:solidFill>
                <a:effectLst/>
                <a:uLnTx/>
                <a:uFillTx/>
                <a:latin typeface="+mn-lt"/>
                <a:ea typeface="+mn-ea"/>
                <a:cs typeface="+mn-cs"/>
              </a:rPr>
              <a:t> </a:t>
            </a:r>
            <a:r>
              <a:rPr lang="en-GB" sz="2000" b="0" kern="0" dirty="0" smtClean="0">
                <a:solidFill>
                  <a:srgbClr val="000099"/>
                </a:solidFill>
                <a:latin typeface="+mn-lt"/>
                <a:cs typeface="+mn-cs"/>
              </a:rPr>
              <a:t>A well thought out API.</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Better cohesion between tools.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MD normalization work.</a:t>
            </a:r>
          </a:p>
          <a:p>
            <a:pPr marL="800100" lvl="1" indent="-342900" eaLnBrk="0" hangingPunct="0">
              <a:spcBef>
                <a:spcPct val="20000"/>
              </a:spcBef>
              <a:buFontTx/>
              <a:buChar char="•"/>
              <a:defRPr/>
            </a:pPr>
            <a:r>
              <a:rPr lang="en-GB" sz="2000" b="0" kern="0" dirty="0" smtClean="0">
                <a:solidFill>
                  <a:srgbClr val="000099"/>
                </a:solidFill>
                <a:latin typeface="+mn-lt"/>
                <a:cs typeface="+mn-cs"/>
              </a:rPr>
              <a:t>Properly account for solid angle and flux in Horace scans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Processing of large </a:t>
            </a:r>
            <a:r>
              <a:rPr lang="en-GB" sz="2000" b="0" kern="0" dirty="0" err="1" smtClean="0">
                <a:solidFill>
                  <a:srgbClr val="000099"/>
                </a:solidFill>
                <a:latin typeface="+mn-lt"/>
                <a:cs typeface="+mn-cs"/>
              </a:rPr>
              <a:t>datafiles</a:t>
            </a:r>
            <a:r>
              <a:rPr lang="en-GB" sz="2000" b="0" kern="0" dirty="0" smtClean="0">
                <a:solidFill>
                  <a:srgbClr val="000099"/>
                </a:solidFill>
                <a:latin typeface="+mn-lt"/>
                <a:cs typeface="+mn-cs"/>
              </a:rPr>
              <a: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Turning our attention to MPI and GPU processing</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Continued scientific led development</a:t>
            </a:r>
          </a:p>
          <a:p>
            <a:pPr marR="0" lvl="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88913"/>
            <a:ext cx="8229600" cy="1143000"/>
          </a:xfrm>
          <a:prstGeom prst="rect">
            <a:avLst/>
          </a:prstGeom>
        </p:spPr>
        <p:txBody>
          <a:bodyPr/>
          <a:lstStyle/>
          <a:p>
            <a:pPr algn="ctr">
              <a:defRPr/>
            </a:pPr>
            <a:endParaRPr lang="en-GB" sz="6000" b="0" kern="0" dirty="0">
              <a:solidFill>
                <a:schemeClr val="tx2"/>
              </a:solidFill>
              <a:latin typeface="+mj-lt"/>
              <a:ea typeface="+mj-ea"/>
              <a:cs typeface="+mj-cs"/>
            </a:endParaRPr>
          </a:p>
        </p:txBody>
      </p:sp>
      <p:sp>
        <p:nvSpPr>
          <p:cNvPr id="3" name="Rectangle 3"/>
          <p:cNvSpPr txBox="1">
            <a:spLocks noChangeArrowheads="1"/>
          </p:cNvSpPr>
          <p:nvPr/>
        </p:nvSpPr>
        <p:spPr>
          <a:xfrm>
            <a:off x="395536" y="1124744"/>
            <a:ext cx="8568952"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Highly pixelated instruments </a:t>
            </a:r>
          </a:p>
          <a:p>
            <a:pPr marL="342900" indent="-342900">
              <a:lnSpc>
                <a:spcPct val="90000"/>
              </a:lnSpc>
              <a:spcBef>
                <a:spcPct val="20000"/>
              </a:spcBef>
              <a:buFontTx/>
              <a:buChar char="•"/>
              <a:defRPr/>
            </a:pPr>
            <a:r>
              <a:rPr lang="en-GB" sz="2000" b="0" kern="0" dirty="0" smtClean="0">
                <a:solidFill>
                  <a:srgbClr val="000099"/>
                </a:solidFill>
                <a:latin typeface="+mn-lt"/>
                <a:cs typeface="+mn-cs"/>
              </a:rPr>
              <a:t>Large data volumes</a:t>
            </a:r>
          </a:p>
          <a:p>
            <a:pPr marL="342900" indent="-342900">
              <a:lnSpc>
                <a:spcPct val="90000"/>
              </a:lnSpc>
              <a:spcBef>
                <a:spcPct val="20000"/>
              </a:spcBef>
              <a:buFontTx/>
              <a:buChar char="•"/>
              <a:defRPr/>
            </a:pPr>
            <a:r>
              <a:rPr lang="en-GB" sz="2000" b="0" kern="0" dirty="0" smtClean="0">
                <a:solidFill>
                  <a:srgbClr val="000099"/>
                </a:solidFill>
                <a:latin typeface="+mn-lt"/>
                <a:cs typeface="+mn-cs"/>
              </a:rPr>
              <a:t>Many dimensions of interest</a:t>
            </a:r>
          </a:p>
          <a:p>
            <a:pPr marL="342900" indent="-342900">
              <a:lnSpc>
                <a:spcPct val="90000"/>
              </a:lnSpc>
              <a:spcBef>
                <a:spcPct val="20000"/>
              </a:spcBef>
              <a:buFontTx/>
              <a:buChar char="•"/>
              <a:defRPr/>
            </a:pPr>
            <a:r>
              <a:rPr lang="en-GB" sz="2000" b="0" kern="0" dirty="0" smtClean="0">
                <a:solidFill>
                  <a:srgbClr val="000099"/>
                </a:solidFill>
                <a:latin typeface="+mn-lt"/>
                <a:cs typeface="+mn-cs"/>
              </a:rPr>
              <a:t>Need for n-dimensional data manipulation</a:t>
            </a:r>
          </a:p>
          <a:p>
            <a:pPr marL="342900" indent="-342900">
              <a:lnSpc>
                <a:spcPct val="90000"/>
              </a:lnSpc>
              <a:spcBef>
                <a:spcPct val="20000"/>
              </a:spcBef>
              <a:buFontTx/>
              <a:buChar char="•"/>
              <a:defRPr/>
            </a:pPr>
            <a:r>
              <a:rPr lang="en-GB" sz="2000" b="0" kern="0" dirty="0" smtClean="0">
                <a:solidFill>
                  <a:srgbClr val="000099"/>
                </a:solidFill>
                <a:latin typeface="+mn-lt"/>
                <a:cs typeface="+mn-cs"/>
              </a:rPr>
              <a:t>One workbench required</a:t>
            </a: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1560" y="3140968"/>
            <a:ext cx="4212555" cy="2854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Line 3"/>
          <p:cNvSpPr>
            <a:spLocks noChangeShapeType="1"/>
          </p:cNvSpPr>
          <p:nvPr/>
        </p:nvSpPr>
        <p:spPr bwMode="auto">
          <a:xfrm>
            <a:off x="3620528" y="3820898"/>
            <a:ext cx="1062" cy="1007674"/>
          </a:xfrm>
          <a:prstGeom prst="line">
            <a:avLst/>
          </a:prstGeom>
          <a:noFill/>
          <a:ln w="360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 name="Line 4"/>
          <p:cNvSpPr>
            <a:spLocks noChangeShapeType="1"/>
          </p:cNvSpPr>
          <p:nvPr/>
        </p:nvSpPr>
        <p:spPr bwMode="auto">
          <a:xfrm>
            <a:off x="611560" y="4148642"/>
            <a:ext cx="4212555" cy="125543"/>
          </a:xfrm>
          <a:prstGeom prst="line">
            <a:avLst/>
          </a:prstGeom>
          <a:noFill/>
          <a:ln w="36000">
            <a:solidFill>
              <a:srgbClr val="0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 Box 5"/>
          <p:cNvSpPr txBox="1">
            <a:spLocks noChangeArrowheads="1"/>
          </p:cNvSpPr>
          <p:nvPr/>
        </p:nvSpPr>
        <p:spPr bwMode="auto">
          <a:xfrm>
            <a:off x="2994323" y="3971994"/>
            <a:ext cx="535989" cy="269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000080"/>
                </a:solidFill>
              </a:rPr>
              <a:t>160</a:t>
            </a:r>
            <a:r>
              <a:rPr lang="en-GB" sz="2200" dirty="0" smtClean="0">
                <a:solidFill>
                  <a:srgbClr val="000080"/>
                </a:solidFill>
                <a:latin typeface="Ume P Mincho S3" charset="0"/>
                <a:cs typeface="Ume P Mincho S3" charset="0"/>
              </a:rPr>
              <a:t>º</a:t>
            </a:r>
            <a:r>
              <a:rPr lang="en-GB" sz="2200" dirty="0" smtClean="0">
                <a:solidFill>
                  <a:srgbClr val="000080"/>
                </a:solidFill>
              </a:rPr>
              <a:t> </a:t>
            </a:r>
            <a:endParaRPr lang="en-GB" sz="2200" dirty="0">
              <a:solidFill>
                <a:srgbClr val="000080"/>
              </a:solidFill>
            </a:endParaRPr>
          </a:p>
        </p:txBody>
      </p:sp>
      <p:sp>
        <p:nvSpPr>
          <p:cNvPr id="10" name="Text Box 6"/>
          <p:cNvSpPr txBox="1">
            <a:spLocks noChangeArrowheads="1"/>
          </p:cNvSpPr>
          <p:nvPr/>
        </p:nvSpPr>
        <p:spPr bwMode="auto">
          <a:xfrm>
            <a:off x="3620528" y="4319735"/>
            <a:ext cx="655923" cy="269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a:solidFill>
                  <a:srgbClr val="FF0000"/>
                </a:solidFill>
              </a:rPr>
              <a:t>+/- 15</a:t>
            </a:r>
            <a:r>
              <a:rPr lang="en-GB" sz="2200">
                <a:solidFill>
                  <a:srgbClr val="FF0000"/>
                </a:solidFill>
                <a:latin typeface="Ume P Mincho S3" charset="0"/>
                <a:cs typeface="Ume P Mincho S3" charset="0"/>
              </a:rPr>
              <a:t>º</a:t>
            </a:r>
          </a:p>
        </p:txBody>
      </p:sp>
      <p:sp>
        <p:nvSpPr>
          <p:cNvPr id="11" name="Text Box 7"/>
          <p:cNvSpPr txBox="1">
            <a:spLocks noChangeArrowheads="1"/>
          </p:cNvSpPr>
          <p:nvPr/>
        </p:nvSpPr>
        <p:spPr bwMode="auto">
          <a:xfrm>
            <a:off x="674180" y="3393164"/>
            <a:ext cx="2048433" cy="1507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FFFF00"/>
                </a:solidFill>
              </a:rPr>
              <a:t>1520 tubes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128 pixels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5000 time channels</a:t>
            </a:r>
            <a:endParaRPr lang="en-GB" sz="2200" dirty="0">
              <a:solidFill>
                <a:srgbClr val="FFFF00"/>
              </a:solidFill>
            </a:endParaRPr>
          </a:p>
        </p:txBody>
      </p:sp>
      <p:sp>
        <p:nvSpPr>
          <p:cNvPr id="19"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The problem</a:t>
            </a:r>
            <a:endParaRPr lang="en-GB" sz="2800" b="0" kern="0" dirty="0">
              <a:solidFill>
                <a:schemeClr val="tx2"/>
              </a:solidFill>
              <a:latin typeface="+mj-lt"/>
              <a:ea typeface="+mj-ea"/>
              <a:cs typeface="+mj-cs"/>
            </a:endParaRPr>
          </a:p>
        </p:txBody>
      </p:sp>
      <p:pic>
        <p:nvPicPr>
          <p:cNvPr id="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6176" y="980728"/>
            <a:ext cx="2736304" cy="411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99548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268760"/>
            <a:ext cx="4824536"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Containers and pipeline for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Visualisation of multi-dimensional data</a:t>
            </a:r>
            <a:endParaRPr lang="en-GB" sz="2000" b="0" dirty="0">
              <a:solidFill>
                <a:srgbClr val="000099"/>
              </a:solidFill>
              <a:latin typeface="+mn-lt"/>
              <a:cs typeface="+mn-cs"/>
              <a:sym typeface="Symbol" pitchFamily="18" charset="2"/>
            </a:endParaRPr>
          </a:p>
          <a:p>
            <a:pPr marL="342900" indent="-342900">
              <a:lnSpc>
                <a:spcPct val="90000"/>
              </a:lnSpc>
              <a:spcBef>
                <a:spcPct val="20000"/>
              </a:spcBef>
              <a:buFontTx/>
              <a:buChar char="•"/>
              <a:defRPr/>
            </a:pPr>
            <a:r>
              <a:rPr lang="en-GB" sz="2000" b="0" kern="0" dirty="0" smtClean="0">
                <a:solidFill>
                  <a:srgbClr val="000099"/>
                </a:solidFill>
                <a:latin typeface="+mn-lt"/>
                <a:cs typeface="+mn-cs"/>
              </a:rPr>
              <a:t>Simulation and fitting of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Pluggable/Extendable in many ways</a:t>
            </a: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6"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Requirements</a:t>
            </a:r>
            <a:endParaRPr lang="en-GB" sz="2800" b="0" kern="0" dirty="0">
              <a:solidFill>
                <a:schemeClr val="tx2"/>
              </a:solidFill>
              <a:latin typeface="+mj-lt"/>
              <a:ea typeface="+mj-ea"/>
              <a:cs typeface="+mj-cs"/>
            </a:endParaRPr>
          </a:p>
        </p:txBody>
      </p:sp>
      <p:pic>
        <p:nvPicPr>
          <p:cNvPr id="12" name="Picture 11"/>
          <p:cNvPicPr>
            <a:picLocks noChangeAspect="1"/>
          </p:cNvPicPr>
          <p:nvPr/>
        </p:nvPicPr>
        <p:blipFill>
          <a:blip r:embed="rId3"/>
          <a:stretch>
            <a:fillRect/>
          </a:stretch>
        </p:blipFill>
        <p:spPr>
          <a:xfrm>
            <a:off x="5292080" y="1052736"/>
            <a:ext cx="2981184" cy="443711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a:solidFill>
                  <a:schemeClr val="tx2"/>
                </a:solidFill>
                <a:latin typeface="+mj-lt"/>
                <a:ea typeface="+mj-ea"/>
                <a:cs typeface="+mj-cs"/>
              </a:rPr>
              <a:t>Mantid</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395536" y="2276872"/>
            <a:ext cx="6264696" cy="194421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Overlap </a:t>
            </a:r>
            <a:r>
              <a:rPr lang="en-GB" sz="2000" b="0" kern="0" dirty="0">
                <a:solidFill>
                  <a:srgbClr val="000099"/>
                </a:solidFill>
                <a:latin typeface="+mn-lt"/>
                <a:cs typeface="+mn-cs"/>
              </a:rPr>
              <a:t>in t</a:t>
            </a:r>
            <a:r>
              <a:rPr lang="en-GB" sz="2000" b="0" kern="0" dirty="0" smtClean="0">
                <a:solidFill>
                  <a:srgbClr val="000099"/>
                </a:solidFill>
                <a:latin typeface="+mn-lt"/>
                <a:cs typeface="+mn-cs"/>
              </a:rPr>
              <a:t>arget platforms</a:t>
            </a:r>
            <a:endParaRPr lang="en-GB" sz="2000" b="0" kern="0" dirty="0">
              <a:solidFill>
                <a:srgbClr val="000099"/>
              </a:solidFill>
              <a:latin typeface="+mn-lt"/>
              <a:cs typeface="+mn-cs"/>
            </a:endParaRPr>
          </a:p>
          <a:p>
            <a:pPr marL="342900" lvl="1" indent="-342900">
              <a:lnSpc>
                <a:spcPct val="90000"/>
              </a:lnSpc>
              <a:spcBef>
                <a:spcPct val="20000"/>
              </a:spcBef>
              <a:buFontTx/>
              <a:buChar char="•"/>
              <a:defRPr/>
            </a:pPr>
            <a:r>
              <a:rPr lang="en-GB" sz="2000" b="0" kern="0" dirty="0">
                <a:solidFill>
                  <a:srgbClr val="000099"/>
                </a:solidFill>
                <a:cs typeface="+mn-cs"/>
              </a:rPr>
              <a:t>Overlap in common </a:t>
            </a:r>
            <a:r>
              <a:rPr lang="en-GB" sz="2000" b="0" kern="0" dirty="0" smtClean="0">
                <a:solidFill>
                  <a:srgbClr val="000099"/>
                </a:solidFill>
                <a:cs typeface="+mn-cs"/>
              </a:rPr>
              <a:t>functionality</a:t>
            </a:r>
          </a:p>
          <a:p>
            <a:pPr marL="342900" lvl="1" indent="-342900">
              <a:lnSpc>
                <a:spcPct val="90000"/>
              </a:lnSpc>
              <a:spcBef>
                <a:spcPct val="20000"/>
              </a:spcBef>
              <a:buFontTx/>
              <a:buChar char="•"/>
              <a:defRPr/>
            </a:pPr>
            <a:r>
              <a:rPr lang="en-GB" sz="2000" b="0" kern="0" dirty="0" smtClean="0">
                <a:solidFill>
                  <a:srgbClr val="000099"/>
                </a:solidFill>
                <a:cs typeface="+mn-cs"/>
              </a:rPr>
              <a:t>Assemble one continuous chain</a:t>
            </a:r>
          </a:p>
          <a:p>
            <a:pPr marL="342900" lvl="1" indent="-342900">
              <a:lnSpc>
                <a:spcPct val="90000"/>
              </a:lnSpc>
              <a:spcBef>
                <a:spcPct val="20000"/>
              </a:spcBef>
              <a:buFontTx/>
              <a:buChar char="•"/>
              <a:defRPr/>
            </a:pPr>
            <a:r>
              <a:rPr lang="en-GB" sz="2000" b="0" kern="0" dirty="0">
                <a:solidFill>
                  <a:srgbClr val="000099"/>
                </a:solidFill>
                <a:cs typeface="+mn-cs"/>
              </a:rPr>
              <a:t>Shared maintenance </a:t>
            </a:r>
            <a:r>
              <a:rPr lang="en-GB" sz="2000" b="0" kern="0" dirty="0" smtClean="0">
                <a:solidFill>
                  <a:srgbClr val="000099"/>
                </a:solidFill>
                <a:cs typeface="+mn-cs"/>
              </a:rPr>
              <a:t>effort</a:t>
            </a:r>
          </a:p>
          <a:p>
            <a:pPr marL="342900" lvl="1" indent="-342900">
              <a:lnSpc>
                <a:spcPct val="90000"/>
              </a:lnSpc>
              <a:spcBef>
                <a:spcPct val="20000"/>
              </a:spcBef>
              <a:buFontTx/>
              <a:buChar char="•"/>
              <a:defRPr/>
            </a:pPr>
            <a:r>
              <a:rPr lang="en-GB" sz="2000" b="0" kern="0" dirty="0" smtClean="0">
                <a:solidFill>
                  <a:srgbClr val="000099"/>
                </a:solidFill>
                <a:cs typeface="+mn-cs"/>
              </a:rPr>
              <a:t>No need for another standalone tool</a:t>
            </a: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395536" y="332656"/>
            <a:ext cx="7992888" cy="1728192"/>
          </a:xfrm>
          <a:prstGeom prst="rect">
            <a:avLst/>
          </a:prstGeom>
        </p:spPr>
        <p:txBody>
          <a:bodyPr/>
          <a:lstStyle/>
          <a:p>
            <a:pPr marL="342900" indent="-342900">
              <a:lnSpc>
                <a:spcPct val="90000"/>
              </a:lnSpc>
              <a:spcBef>
                <a:spcPct val="20000"/>
              </a:spcBef>
              <a:buFontTx/>
              <a:buChar char="•"/>
              <a:defRPr/>
            </a:pPr>
            <a:endParaRPr lang="en-GB" sz="2000" b="0" kern="0" dirty="0">
              <a:latin typeface="+mn-lt"/>
              <a:cs typeface="+mn-cs"/>
            </a:endParaRPr>
          </a:p>
          <a:p>
            <a:pPr marL="342900" lvl="1" indent="-342900">
              <a:lnSpc>
                <a:spcPct val="90000"/>
              </a:lnSpc>
              <a:spcBef>
                <a:spcPct val="20000"/>
              </a:spcBef>
              <a:defRPr/>
            </a:pPr>
            <a:r>
              <a:rPr lang="en-GB" sz="2000" b="0" kern="0" dirty="0" err="1">
                <a:solidFill>
                  <a:srgbClr val="000099"/>
                </a:solidFill>
                <a:cs typeface="+mn-cs"/>
              </a:rPr>
              <a:t>Mantid</a:t>
            </a:r>
            <a:r>
              <a:rPr lang="en-GB" sz="2000" b="0" kern="0" dirty="0">
                <a:solidFill>
                  <a:srgbClr val="000099"/>
                </a:solidFill>
                <a:cs typeface="+mn-cs"/>
              </a:rPr>
              <a:t>: Instrument and technique independent Data Reduction </a:t>
            </a:r>
            <a:r>
              <a:rPr lang="en-GB" sz="2000" b="0" kern="0" dirty="0" smtClean="0">
                <a:solidFill>
                  <a:srgbClr val="000099"/>
                </a:solidFill>
                <a:cs typeface="+mn-cs"/>
              </a:rPr>
              <a:t>	 and </a:t>
            </a:r>
            <a:r>
              <a:rPr lang="en-GB" sz="2000" b="0" kern="0" dirty="0">
                <a:solidFill>
                  <a:srgbClr val="000099"/>
                </a:solidFill>
                <a:cs typeface="+mn-cs"/>
              </a:rPr>
              <a:t>Analysis</a:t>
            </a:r>
            <a:r>
              <a:rPr lang="en-GB" sz="2000" b="0" kern="0" dirty="0" smtClean="0">
                <a:solidFill>
                  <a:srgbClr val="000099"/>
                </a:solidFill>
                <a:cs typeface="+mn-cs"/>
              </a:rPr>
              <a:t>.</a:t>
            </a:r>
          </a:p>
          <a:p>
            <a:pPr marL="342900" lvl="1" indent="-342900">
              <a:lnSpc>
                <a:spcPct val="90000"/>
              </a:lnSpc>
              <a:spcBef>
                <a:spcPct val="20000"/>
              </a:spcBef>
              <a:defRPr/>
            </a:pPr>
            <a:endParaRPr lang="en-GB" sz="2000" b="0" kern="0" dirty="0" smtClean="0">
              <a:solidFill>
                <a:srgbClr val="000099"/>
              </a:solidFill>
              <a:cs typeface="+mn-cs"/>
            </a:endParaRPr>
          </a:p>
          <a:p>
            <a:pPr marL="342900" lvl="1" indent="-342900">
              <a:lnSpc>
                <a:spcPct val="90000"/>
              </a:lnSpc>
              <a:spcBef>
                <a:spcPct val="20000"/>
              </a:spcBef>
              <a:defRPr/>
            </a:pPr>
            <a:r>
              <a:rPr lang="en-GB" sz="2000" b="0" kern="0" dirty="0" smtClean="0">
                <a:solidFill>
                  <a:srgbClr val="000099"/>
                </a:solidFill>
                <a:latin typeface="+mn-lt"/>
                <a:cs typeface="+mn-cs"/>
              </a:rPr>
              <a:t>Joint project by ISIS and SNS</a:t>
            </a:r>
            <a:endParaRPr lang="en-GB" sz="20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5"/>
          <p:cNvPicPr>
            <a:picLocks noChangeAspect="1"/>
          </p:cNvPicPr>
          <p:nvPr/>
        </p:nvPicPr>
        <p:blipFill>
          <a:blip r:embed="rId3"/>
          <a:stretch>
            <a:fillRect/>
          </a:stretch>
        </p:blipFill>
        <p:spPr>
          <a:xfrm>
            <a:off x="5752976" y="1916832"/>
            <a:ext cx="3391024" cy="33910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69029"/>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smtClean="0">
                <a:solidFill>
                  <a:schemeClr val="tx2"/>
                </a:solidFill>
                <a:latin typeface="+mj-lt"/>
                <a:ea typeface="+mj-ea"/>
                <a:cs typeface="+mj-cs"/>
              </a:rPr>
              <a:t>ParaView</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0" y="1268760"/>
            <a:ext cx="2448272" cy="230425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Cross-platform</a:t>
            </a:r>
          </a:p>
          <a:p>
            <a:pPr marL="342900" indent="-342900">
              <a:lnSpc>
                <a:spcPct val="90000"/>
              </a:lnSpc>
              <a:spcBef>
                <a:spcPct val="20000"/>
              </a:spcBef>
              <a:buFontTx/>
              <a:buChar char="•"/>
              <a:defRPr/>
            </a:pPr>
            <a:r>
              <a:rPr lang="en-GB" sz="2000" b="0" kern="0" dirty="0" smtClean="0">
                <a:solidFill>
                  <a:srgbClr val="000099"/>
                </a:solidFill>
                <a:latin typeface="+mn-lt"/>
                <a:cs typeface="+mn-cs"/>
              </a:rPr>
              <a:t>Well supported</a:t>
            </a:r>
          </a:p>
          <a:p>
            <a:pPr marL="342900" indent="-342900">
              <a:lnSpc>
                <a:spcPct val="90000"/>
              </a:lnSpc>
              <a:spcBef>
                <a:spcPct val="20000"/>
              </a:spcBef>
              <a:buFontTx/>
              <a:buChar char="•"/>
              <a:defRPr/>
            </a:pPr>
            <a:r>
              <a:rPr lang="en-GB" sz="2000" b="0" kern="0" dirty="0" smtClean="0">
                <a:solidFill>
                  <a:srgbClr val="000099"/>
                </a:solidFill>
                <a:latin typeface="+mn-lt"/>
                <a:cs typeface="+mn-cs"/>
              </a:rPr>
              <a:t>Open source</a:t>
            </a:r>
          </a:p>
          <a:p>
            <a:pPr marL="342900" indent="-342900">
              <a:lnSpc>
                <a:spcPct val="90000"/>
              </a:lnSpc>
              <a:spcBef>
                <a:spcPct val="20000"/>
              </a:spcBef>
              <a:buFontTx/>
              <a:buChar char="•"/>
              <a:defRPr/>
            </a:pPr>
            <a:r>
              <a:rPr lang="en-GB" sz="2000" b="0" kern="0" dirty="0" smtClean="0">
                <a:solidFill>
                  <a:srgbClr val="000099"/>
                </a:solidFill>
                <a:latin typeface="+mn-lt"/>
                <a:cs typeface="+mn-cs"/>
              </a:rPr>
              <a:t>Pipeline branching</a:t>
            </a:r>
          </a:p>
          <a:p>
            <a:pPr marL="342900" indent="-342900">
              <a:lnSpc>
                <a:spcPct val="90000"/>
              </a:lnSpc>
              <a:spcBef>
                <a:spcPct val="20000"/>
              </a:spcBef>
              <a:buFontTx/>
              <a:buChar char="•"/>
              <a:defRPr/>
            </a:pPr>
            <a:r>
              <a:rPr lang="en-GB" sz="2000" b="0" kern="0" dirty="0" smtClean="0">
                <a:solidFill>
                  <a:srgbClr val="000099"/>
                </a:solidFill>
                <a:latin typeface="+mn-lt"/>
                <a:cs typeface="+mn-cs"/>
              </a:rPr>
              <a:t>Suitable for large volumes of data</a:t>
            </a: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endParaRPr lang="en-GB" sz="2000" b="0" kern="0" dirty="0" smtClean="0">
              <a:solidFill>
                <a:srgbClr val="000099"/>
              </a:solidFill>
              <a:cs typeface="+mn-cs"/>
            </a:endParaRP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0" y="4869160"/>
            <a:ext cx="7992888" cy="1728192"/>
          </a:xfrm>
          <a:prstGeom prst="rect">
            <a:avLst/>
          </a:prstGeom>
        </p:spPr>
        <p:txBody>
          <a:bodyPr/>
          <a:lstStyle/>
          <a:p>
            <a:pPr marL="342900" lvl="1" indent="-342900">
              <a:lnSpc>
                <a:spcPct val="90000"/>
              </a:lnSpc>
              <a:spcBef>
                <a:spcPct val="20000"/>
              </a:spcBef>
              <a:defRPr/>
            </a:pPr>
            <a:endParaRPr lang="en-GB" sz="2000" b="0" kern="0" dirty="0" smtClean="0">
              <a:solidFill>
                <a:srgbClr val="000099"/>
              </a:solidFill>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4" name="Picture 3" descr="YFeO3_in_P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229" y="908720"/>
            <a:ext cx="6332457" cy="4372993"/>
          </a:xfrm>
          <a:prstGeom prst="rect">
            <a:avLst/>
          </a:prstGeom>
        </p:spPr>
      </p:pic>
    </p:spTree>
    <p:extLst>
      <p:ext uri="{BB962C8B-B14F-4D97-AF65-F5344CB8AC3E}">
        <p14:creationId xmlns:p14="http://schemas.microsoft.com/office/powerpoint/2010/main" val="22800055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Previous and Existing Tools</a:t>
            </a:r>
            <a:endParaRPr lang="en-GB" sz="2800" b="0" kern="0" dirty="0">
              <a:solidFill>
                <a:schemeClr val="tx2"/>
              </a:solidFill>
              <a:latin typeface="+mj-lt"/>
              <a:ea typeface="+mj-ea"/>
              <a:cs typeface="+mj-cs"/>
            </a:endParaRPr>
          </a:p>
        </p:txBody>
      </p:sp>
      <p:pic>
        <p:nvPicPr>
          <p:cNvPr id="3" name="Picture 2" descr="Horace_RbMnF3.jpg"/>
          <p:cNvPicPr>
            <a:picLocks noChangeAspect="1"/>
          </p:cNvPicPr>
          <p:nvPr/>
        </p:nvPicPr>
        <p:blipFill>
          <a:blip r:embed="rId3" cstate="print"/>
          <a:srcRect/>
          <a:stretch>
            <a:fillRect/>
          </a:stretch>
        </p:blipFill>
        <p:spPr bwMode="auto">
          <a:xfrm>
            <a:off x="3851920" y="1052736"/>
            <a:ext cx="4788024" cy="2991684"/>
          </a:xfrm>
          <a:prstGeom prst="rect">
            <a:avLst/>
          </a:prstGeom>
          <a:noFill/>
          <a:ln w="9525">
            <a:noFill/>
            <a:miter lim="800000"/>
            <a:headEnd/>
            <a:tailEnd/>
          </a:ln>
        </p:spPr>
      </p:pic>
      <p:sp>
        <p:nvSpPr>
          <p:cNvPr id="4" name="Rectangle 3"/>
          <p:cNvSpPr txBox="1">
            <a:spLocks noChangeArrowheads="1"/>
          </p:cNvSpPr>
          <p:nvPr/>
        </p:nvSpPr>
        <p:spPr>
          <a:xfrm>
            <a:off x="323528" y="1412776"/>
            <a:ext cx="3168352" cy="1656184"/>
          </a:xfrm>
          <a:prstGeom prst="rect">
            <a:avLst/>
          </a:prstGeom>
        </p:spPr>
        <p:txBody>
          <a:bodyPr/>
          <a:lstStyle/>
          <a:p>
            <a:pPr marL="342900" indent="-342900">
              <a:lnSpc>
                <a:spcPct val="90000"/>
              </a:lnSpc>
              <a:spcBef>
                <a:spcPct val="20000"/>
              </a:spcBef>
              <a:defRPr/>
            </a:pPr>
            <a:endParaRPr lang="en-GB" sz="2000" b="0" kern="0" dirty="0" smtClean="0">
              <a:solidFill>
                <a:srgbClr val="000099"/>
              </a:solidFill>
              <a:latin typeface="+mn-lt"/>
              <a:cs typeface="+mn-cs"/>
            </a:endParaRPr>
          </a:p>
          <a:p>
            <a:pPr>
              <a:lnSpc>
                <a:spcPct val="90000"/>
              </a:lnSpc>
              <a:spcBef>
                <a:spcPct val="20000"/>
              </a:spcBef>
              <a:defRPr/>
            </a:pPr>
            <a:r>
              <a:rPr lang="en-GB" sz="2000" b="0" kern="0" dirty="0" smtClean="0">
                <a:solidFill>
                  <a:srgbClr val="000099"/>
                </a:solidFill>
              </a:rPr>
              <a:t>Many successful tools to draw ideas from and extend</a:t>
            </a:r>
          </a:p>
          <a:p>
            <a:pPr marL="342900" indent="-342900">
              <a:lnSpc>
                <a:spcPct val="90000"/>
              </a:lnSpc>
              <a:spcBef>
                <a:spcPct val="20000"/>
              </a:spcBef>
              <a:buFontTx/>
              <a:buChar char="•"/>
              <a:defRPr/>
            </a:pPr>
            <a:endParaRPr lang="en-GB" sz="2000" b="0" kern="0" dirty="0" smtClean="0">
              <a:solidFill>
                <a:srgbClr val="000099"/>
              </a:solidFill>
            </a:endParaRP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800100" lvl="1" indent="-342900">
              <a:lnSpc>
                <a:spcPct val="90000"/>
              </a:lnSpc>
              <a:spcBef>
                <a:spcPct val="20000"/>
              </a:spcBef>
              <a:buFontTx/>
              <a:buChar char="•"/>
              <a:defRPr/>
            </a:pP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5" name="Picture 4"/>
          <p:cNvPicPr>
            <a:picLocks noChangeAspect="1"/>
          </p:cNvPicPr>
          <p:nvPr/>
        </p:nvPicPr>
        <p:blipFill rotWithShape="1">
          <a:blip r:embed="rId4"/>
          <a:srcRect t="11931"/>
          <a:stretch/>
        </p:blipFill>
        <p:spPr>
          <a:xfrm>
            <a:off x="971600" y="3140968"/>
            <a:ext cx="3500760" cy="2312319"/>
          </a:xfrm>
          <a:prstGeom prst="rect">
            <a:avLst/>
          </a:prstGeom>
        </p:spPr>
      </p:pic>
    </p:spTree>
    <p:extLst>
      <p:ext uri="{BB962C8B-B14F-4D97-AF65-F5344CB8AC3E}">
        <p14:creationId xmlns:p14="http://schemas.microsoft.com/office/powerpoint/2010/main" val="353113826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p:cNvSpPr/>
          <p:nvPr/>
        </p:nvSpPr>
        <p:spPr bwMode="auto">
          <a:xfrm rot="5400000">
            <a:off x="2951820" y="1808820"/>
            <a:ext cx="1944216" cy="3888432"/>
          </a:xfrm>
          <a:prstGeom prst="bentArrow">
            <a:avLst>
              <a:gd name="adj1" fmla="val 26120"/>
              <a:gd name="adj2" fmla="val 25000"/>
              <a:gd name="adj3" fmla="val 25000"/>
              <a:gd name="adj4" fmla="val 43750"/>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5" name="Right Arrow 4"/>
          <p:cNvSpPr/>
          <p:nvPr/>
        </p:nvSpPr>
        <p:spPr bwMode="auto">
          <a:xfrm>
            <a:off x="467544" y="4509120"/>
            <a:ext cx="7992888"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6" name="Bent Arrow 5"/>
          <p:cNvSpPr/>
          <p:nvPr/>
        </p:nvSpPr>
        <p:spPr bwMode="auto">
          <a:xfrm rot="5400000">
            <a:off x="827584" y="692696"/>
            <a:ext cx="1512168" cy="2088232"/>
          </a:xfrm>
          <a:prstGeom prst="bentArrow">
            <a:avLst>
              <a:gd name="adj1" fmla="val 26120"/>
              <a:gd name="adj2" fmla="val 25000"/>
              <a:gd name="adj3" fmla="val 25000"/>
              <a:gd name="adj4" fmla="val 43750"/>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7" name="TextBox 6"/>
          <p:cNvSpPr txBox="1"/>
          <p:nvPr/>
        </p:nvSpPr>
        <p:spPr>
          <a:xfrm>
            <a:off x="4139952" y="4869160"/>
            <a:ext cx="2592288" cy="369332"/>
          </a:xfrm>
          <a:prstGeom prst="rect">
            <a:avLst/>
          </a:prstGeom>
          <a:noFill/>
        </p:spPr>
        <p:txBody>
          <a:bodyPr wrap="square" rtlCol="0">
            <a:spAutoFit/>
          </a:bodyPr>
          <a:lstStyle/>
          <a:p>
            <a:r>
              <a:rPr lang="en-GB" dirty="0" smtClean="0"/>
              <a:t>Mantid</a:t>
            </a:r>
            <a:endParaRPr lang="en-GB" dirty="0"/>
          </a:p>
        </p:txBody>
      </p:sp>
      <p:sp>
        <p:nvSpPr>
          <p:cNvPr id="9" name="TextBox 8"/>
          <p:cNvSpPr txBox="1"/>
          <p:nvPr/>
        </p:nvSpPr>
        <p:spPr>
          <a:xfrm>
            <a:off x="539552" y="980728"/>
            <a:ext cx="2592288" cy="369332"/>
          </a:xfrm>
          <a:prstGeom prst="rect">
            <a:avLst/>
          </a:prstGeom>
          <a:noFill/>
        </p:spPr>
        <p:txBody>
          <a:bodyPr wrap="square" rtlCol="0">
            <a:spAutoFit/>
          </a:bodyPr>
          <a:lstStyle/>
          <a:p>
            <a:r>
              <a:rPr lang="en-GB" dirty="0" smtClean="0"/>
              <a:t>Prototypes</a:t>
            </a:r>
            <a:endParaRPr lang="en-GB" dirty="0"/>
          </a:p>
        </p:txBody>
      </p:sp>
      <p:sp>
        <p:nvSpPr>
          <p:cNvPr id="10" name="Rectangle 2"/>
          <p:cNvSpPr txBox="1">
            <a:spLocks noChangeArrowheads="1"/>
          </p:cNvSpPr>
          <p:nvPr/>
        </p:nvSpPr>
        <p:spPr>
          <a:xfrm>
            <a:off x="467544"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Historic Overview</a:t>
            </a:r>
            <a:endParaRPr lang="en-GB" sz="2800" b="0" kern="0" dirty="0">
              <a:solidFill>
                <a:schemeClr val="tx2"/>
              </a:solidFill>
              <a:latin typeface="+mj-lt"/>
              <a:ea typeface="+mj-ea"/>
              <a:cs typeface="+mj-cs"/>
            </a:endParaRPr>
          </a:p>
        </p:txBody>
      </p:sp>
      <p:sp>
        <p:nvSpPr>
          <p:cNvPr id="11" name="Line Callout 1 (No Border) 10"/>
          <p:cNvSpPr/>
          <p:nvPr/>
        </p:nvSpPr>
        <p:spPr bwMode="auto">
          <a:xfrm>
            <a:off x="683568" y="3212976"/>
            <a:ext cx="1080120" cy="432048"/>
          </a:xfrm>
          <a:prstGeom prst="callout1">
            <a:avLst>
              <a:gd name="adj1" fmla="val 18750"/>
              <a:gd name="adj2" fmla="val -8333"/>
              <a:gd name="adj3" fmla="val -426272"/>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Visualisation</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3" name="Line Callout 1 (No Border) 12"/>
          <p:cNvSpPr/>
          <p:nvPr/>
        </p:nvSpPr>
        <p:spPr bwMode="auto">
          <a:xfrm>
            <a:off x="827584" y="2348880"/>
            <a:ext cx="1080120" cy="432048"/>
          </a:xfrm>
          <a:prstGeom prst="callout1">
            <a:avLst>
              <a:gd name="adj1" fmla="val 18750"/>
              <a:gd name="adj2" fmla="val -8333"/>
              <a:gd name="adj3" fmla="val -220918"/>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Data formats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4" name="Line Callout 1 (No Border) 13"/>
          <p:cNvSpPr/>
          <p:nvPr/>
        </p:nvSpPr>
        <p:spPr bwMode="auto">
          <a:xfrm>
            <a:off x="3851920" y="1628800"/>
            <a:ext cx="1224136" cy="648072"/>
          </a:xfrm>
          <a:prstGeom prst="callout1">
            <a:avLst>
              <a:gd name="adj1" fmla="val 18750"/>
              <a:gd name="adj2" fmla="val -8333"/>
              <a:gd name="adj3" fmla="val 17504"/>
              <a:gd name="adj4" fmla="val -11142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Visualisation driven on the fly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5" name="Line Callout 1 (No Border) 14"/>
          <p:cNvSpPr/>
          <p:nvPr/>
        </p:nvSpPr>
        <p:spPr bwMode="auto">
          <a:xfrm>
            <a:off x="3635896" y="1052736"/>
            <a:ext cx="1080120" cy="432048"/>
          </a:xfrm>
          <a:prstGeom prst="callout1">
            <a:avLst>
              <a:gd name="adj1" fmla="val 18750"/>
              <a:gd name="adj2" fmla="val -8333"/>
              <a:gd name="adj3" fmla="val 20117"/>
              <a:gd name="adj4" fmla="val -11746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Dynamic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8" name="Line Callout 1 (No Border) 17"/>
          <p:cNvSpPr/>
          <p:nvPr/>
        </p:nvSpPr>
        <p:spPr bwMode="auto">
          <a:xfrm>
            <a:off x="2915816" y="3573016"/>
            <a:ext cx="864096" cy="432048"/>
          </a:xfrm>
          <a:prstGeom prst="callout1">
            <a:avLst>
              <a:gd name="adj1" fmla="val 18750"/>
              <a:gd name="adj2" fmla="val -8333"/>
              <a:gd name="adj3" fmla="val -76609"/>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Simple </a:t>
            </a:r>
            <a:r>
              <a:rPr lang="en-GB" sz="1000" dirty="0" err="1" smtClean="0">
                <a:solidFill>
                  <a:schemeClr val="tx1"/>
                </a:solidFill>
                <a:latin typeface="Lucida Sans" pitchFamily="34" charset="0"/>
              </a:rPr>
              <a:t>Vates</a:t>
            </a:r>
            <a:r>
              <a:rPr lang="en-GB" sz="1000" dirty="0" smtClean="0">
                <a:solidFill>
                  <a:schemeClr val="tx1"/>
                </a:solidFill>
                <a:latin typeface="Lucida Sans" pitchFamily="34" charset="0"/>
              </a:rPr>
              <a:t> GUI</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9" name="Line Callout 1 (No Border) 18"/>
          <p:cNvSpPr/>
          <p:nvPr/>
        </p:nvSpPr>
        <p:spPr bwMode="auto">
          <a:xfrm>
            <a:off x="3923928" y="3789040"/>
            <a:ext cx="864096" cy="432048"/>
          </a:xfrm>
          <a:prstGeom prst="callout1">
            <a:avLst>
              <a:gd name="adj1" fmla="val 18750"/>
              <a:gd name="adj2" fmla="val -8333"/>
              <a:gd name="adj3" fmla="val -139318"/>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Slice Viewer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1" name="Line Callout 1 (No Border) 20"/>
          <p:cNvSpPr/>
          <p:nvPr/>
        </p:nvSpPr>
        <p:spPr bwMode="auto">
          <a:xfrm>
            <a:off x="2267744" y="4077072"/>
            <a:ext cx="1368152" cy="432048"/>
          </a:xfrm>
          <a:prstGeom prst="callout1">
            <a:avLst>
              <a:gd name="adj1" fmla="val 18750"/>
              <a:gd name="adj2" fmla="val -8333"/>
              <a:gd name="adj3" fmla="val -194188"/>
              <a:gd name="adj4" fmla="val -790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Paraview</a:t>
            </a:r>
            <a:r>
              <a:rPr lang="en-GB" sz="1000" dirty="0" smtClean="0">
                <a:solidFill>
                  <a:schemeClr val="tx1"/>
                </a:solidFill>
                <a:latin typeface="Lucida Sans" pitchFamily="34" charset="0"/>
              </a:rPr>
              <a:t>-Mantid </a:t>
            </a:r>
            <a:r>
              <a:rPr lang="en-GB" sz="1000" dirty="0" err="1" smtClean="0">
                <a:solidFill>
                  <a:schemeClr val="tx1"/>
                </a:solidFill>
                <a:latin typeface="Lucida Sans" pitchFamily="34" charset="0"/>
              </a:rPr>
              <a:t>Plugins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2" name="Line Callout 1 (No Border) 21"/>
          <p:cNvSpPr/>
          <p:nvPr/>
        </p:nvSpPr>
        <p:spPr bwMode="auto">
          <a:xfrm>
            <a:off x="2627784" y="2132856"/>
            <a:ext cx="1143744" cy="495672"/>
          </a:xfrm>
          <a:prstGeom prst="callout1">
            <a:avLst>
              <a:gd name="adj1" fmla="val 18750"/>
              <a:gd name="adj2" fmla="val -8333"/>
              <a:gd name="adj3" fmla="val 142311"/>
              <a:gd name="adj4" fmla="val -93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VATES as </a:t>
            </a:r>
            <a:r>
              <a:rPr lang="en-GB" sz="1000" dirty="0" err="1" smtClean="0">
                <a:solidFill>
                  <a:schemeClr val="tx1"/>
                </a:solidFill>
                <a:latin typeface="Lucida Sans" pitchFamily="34" charset="0"/>
              </a:rPr>
              <a:t>plugin</a:t>
            </a:r>
            <a:r>
              <a:rPr lang="en-GB" sz="1000" dirty="0" smtClean="0">
                <a:solidFill>
                  <a:schemeClr val="tx1"/>
                </a:solidFill>
                <a:latin typeface="Lucida Sans" pitchFamily="34" charset="0"/>
              </a:rPr>
              <a:t> installer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3" name="Right Arrow 2"/>
          <p:cNvSpPr/>
          <p:nvPr/>
        </p:nvSpPr>
        <p:spPr bwMode="auto">
          <a:xfrm>
            <a:off x="1979712" y="2492896"/>
            <a:ext cx="6480720" cy="10801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24" name="Line Callout 1 (No Border) 23"/>
          <p:cNvSpPr/>
          <p:nvPr/>
        </p:nvSpPr>
        <p:spPr bwMode="auto">
          <a:xfrm>
            <a:off x="5796136" y="1340768"/>
            <a:ext cx="927720" cy="423664"/>
          </a:xfrm>
          <a:prstGeom prst="callout1">
            <a:avLst>
              <a:gd name="adj1" fmla="val 18750"/>
              <a:gd name="adj2" fmla="val -8333"/>
              <a:gd name="adj3" fmla="val 400093"/>
              <a:gd name="adj4" fmla="val -6945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Binary MD algorithms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 name="TextBox 1"/>
          <p:cNvSpPr txBox="1"/>
          <p:nvPr/>
        </p:nvSpPr>
        <p:spPr>
          <a:xfrm>
            <a:off x="7092280" y="1124744"/>
            <a:ext cx="2232248" cy="1200329"/>
          </a:xfrm>
          <a:prstGeom prst="rect">
            <a:avLst/>
          </a:prstGeom>
          <a:noFill/>
        </p:spPr>
        <p:txBody>
          <a:bodyPr wrap="square" rtlCol="0">
            <a:spAutoFit/>
          </a:bodyPr>
          <a:lstStyle/>
          <a:p>
            <a:r>
              <a:rPr lang="en-US" dirty="0" err="1" smtClean="0">
                <a:solidFill>
                  <a:schemeClr val="accent2"/>
                </a:solidFill>
              </a:rPr>
              <a:t>Mantid</a:t>
            </a:r>
            <a:r>
              <a:rPr lang="en-US" dirty="0" smtClean="0">
                <a:solidFill>
                  <a:schemeClr val="accent2"/>
                </a:solidFill>
              </a:rPr>
              <a:t> </a:t>
            </a:r>
          </a:p>
          <a:p>
            <a:r>
              <a:rPr lang="en-US" dirty="0" smtClean="0">
                <a:solidFill>
                  <a:schemeClr val="accent2"/>
                </a:solidFill>
              </a:rPr>
              <a:t>Release 2.2</a:t>
            </a:r>
          </a:p>
          <a:p>
            <a:r>
              <a:rPr lang="en-US" dirty="0" smtClean="0">
                <a:solidFill>
                  <a:schemeClr val="accent2"/>
                </a:solidFill>
              </a:rPr>
              <a:t>2012</a:t>
            </a:r>
          </a:p>
          <a:p>
            <a:endParaRPr lang="en-US" dirty="0"/>
          </a:p>
        </p:txBody>
      </p:sp>
      <p:sp>
        <p:nvSpPr>
          <p:cNvPr id="8" name="TextBox 7"/>
          <p:cNvSpPr txBox="1"/>
          <p:nvPr/>
        </p:nvSpPr>
        <p:spPr>
          <a:xfrm>
            <a:off x="4139952" y="2852936"/>
            <a:ext cx="2592288" cy="369332"/>
          </a:xfrm>
          <a:prstGeom prst="rect">
            <a:avLst/>
          </a:prstGeom>
          <a:noFill/>
        </p:spPr>
        <p:txBody>
          <a:bodyPr wrap="square" rtlCol="0">
            <a:spAutoFit/>
          </a:bodyPr>
          <a:lstStyle/>
          <a:p>
            <a:r>
              <a:rPr lang="en-GB" dirty="0" smtClean="0"/>
              <a:t>VATES</a:t>
            </a:r>
            <a:endParaRPr lang="en-GB" dirty="0"/>
          </a:p>
        </p:txBody>
      </p:sp>
      <p:sp>
        <p:nvSpPr>
          <p:cNvPr id="26" name="Line Callout 1 (No Border) 25"/>
          <p:cNvSpPr/>
          <p:nvPr/>
        </p:nvSpPr>
        <p:spPr bwMode="auto">
          <a:xfrm>
            <a:off x="6516216" y="3789040"/>
            <a:ext cx="927720" cy="423664"/>
          </a:xfrm>
          <a:prstGeom prst="callout1">
            <a:avLst>
              <a:gd name="adj1" fmla="val 18750"/>
              <a:gd name="adj2" fmla="val -8333"/>
              <a:gd name="adj3" fmla="val 15626"/>
              <a:gd name="adj4" fmla="val -894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Combine Packaging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dirty="0" smtClean="0">
              <a:ln>
                <a:noFill/>
              </a:ln>
              <a:solidFill>
                <a:schemeClr val="tx1"/>
              </a:solidFill>
              <a:effectLst/>
              <a:latin typeface="Lucida Sans" pitchFamily="34" charset="0"/>
            </a:endParaRPr>
          </a:p>
        </p:txBody>
      </p:sp>
      <p:cxnSp>
        <p:nvCxnSpPr>
          <p:cNvPr id="28" name="Straight Connector 27"/>
          <p:cNvCxnSpPr/>
          <p:nvPr/>
        </p:nvCxnSpPr>
        <p:spPr bwMode="auto">
          <a:xfrm>
            <a:off x="7596336" y="2060848"/>
            <a:ext cx="0" cy="3600400"/>
          </a:xfrm>
          <a:prstGeom prst="line">
            <a:avLst/>
          </a:prstGeom>
          <a:solidFill>
            <a:schemeClr val="accent1"/>
          </a:solidFill>
          <a:ln w="9525" cap="flat" cmpd="sng" algn="ctr">
            <a:solidFill>
              <a:schemeClr val="accent2"/>
            </a:solidFill>
            <a:prstDash val="lgDash"/>
            <a:round/>
            <a:headEnd type="none" w="med" len="med"/>
            <a:tailEnd type="none" w="med" len="med"/>
          </a:ln>
          <a:effectLst/>
        </p:spPr>
      </p:cxnSp>
      <p:grpSp>
        <p:nvGrpSpPr>
          <p:cNvPr id="23" name="Group 22"/>
          <p:cNvGrpSpPr/>
          <p:nvPr/>
        </p:nvGrpSpPr>
        <p:grpSpPr>
          <a:xfrm>
            <a:off x="539552" y="548680"/>
            <a:ext cx="8352928" cy="369332"/>
            <a:chOff x="467544" y="692696"/>
            <a:chExt cx="8352928" cy="369332"/>
          </a:xfrm>
        </p:grpSpPr>
        <p:sp>
          <p:nvSpPr>
            <p:cNvPr id="25" name="TextBox 24"/>
            <p:cNvSpPr txBox="1"/>
            <p:nvPr/>
          </p:nvSpPr>
          <p:spPr>
            <a:xfrm>
              <a:off x="2123728" y="692696"/>
              <a:ext cx="403244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2011</a:t>
              </a:r>
            </a:p>
          </p:txBody>
        </p:sp>
        <p:sp>
          <p:nvSpPr>
            <p:cNvPr id="27" name="TextBox 26"/>
            <p:cNvSpPr txBox="1"/>
            <p:nvPr/>
          </p:nvSpPr>
          <p:spPr>
            <a:xfrm>
              <a:off x="467544" y="692696"/>
              <a:ext cx="16561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2010</a:t>
              </a:r>
            </a:p>
          </p:txBody>
        </p:sp>
        <p:sp>
          <p:nvSpPr>
            <p:cNvPr id="29" name="TextBox 2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gr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bwMode="auto">
          <a:xfrm>
            <a:off x="323528" y="4293096"/>
            <a:ext cx="8280920"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14" name="Right Arrow 13"/>
          <p:cNvSpPr/>
          <p:nvPr/>
        </p:nvSpPr>
        <p:spPr bwMode="auto">
          <a:xfrm>
            <a:off x="1979712" y="2348880"/>
            <a:ext cx="6480720" cy="936104"/>
          </a:xfrm>
          <a:prstGeom prst="rightArrow">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4" name="Bent Arrow 3"/>
          <p:cNvSpPr/>
          <p:nvPr/>
        </p:nvSpPr>
        <p:spPr bwMode="auto">
          <a:xfrm rot="5400000">
            <a:off x="1799692" y="1088740"/>
            <a:ext cx="1944216" cy="4896544"/>
          </a:xfrm>
          <a:prstGeom prst="bentArrow">
            <a:avLst>
              <a:gd name="adj1" fmla="val 26120"/>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graphicFrame>
        <p:nvGraphicFramePr>
          <p:cNvPr id="5" name="Diagram 4"/>
          <p:cNvGraphicFramePr/>
          <p:nvPr>
            <p:extLst>
              <p:ext uri="{D42A27DB-BD31-4B8C-83A1-F6EECF244321}">
                <p14:modId xmlns:p14="http://schemas.microsoft.com/office/powerpoint/2010/main" val="2307896740"/>
              </p:ext>
            </p:extLst>
          </p:nvPr>
        </p:nvGraphicFramePr>
        <p:xfrm>
          <a:off x="323528" y="476672"/>
          <a:ext cx="8344987"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323528" y="548680"/>
            <a:ext cx="8352928" cy="369332"/>
            <a:chOff x="467544" y="692696"/>
            <a:chExt cx="8352928" cy="369332"/>
          </a:xfrm>
        </p:grpSpPr>
        <p:sp>
          <p:nvSpPr>
            <p:cNvPr id="7" name="TextBox 6"/>
            <p:cNvSpPr txBox="1"/>
            <p:nvPr/>
          </p:nvSpPr>
          <p:spPr>
            <a:xfrm>
              <a:off x="1691680" y="692696"/>
              <a:ext cx="44644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2013</a:t>
              </a:r>
            </a:p>
          </p:txBody>
        </p:sp>
        <p:sp>
          <p:nvSpPr>
            <p:cNvPr id="8" name="TextBox 7"/>
            <p:cNvSpPr txBox="1"/>
            <p:nvPr/>
          </p:nvSpPr>
          <p:spPr>
            <a:xfrm>
              <a:off x="467544" y="692696"/>
              <a:ext cx="122413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sp>
          <p:nvSpPr>
            <p:cNvPr id="9" name="TextBox 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2014</a:t>
              </a:r>
            </a:p>
          </p:txBody>
        </p:sp>
      </p:grpSp>
      <p:sp>
        <p:nvSpPr>
          <p:cNvPr id="11"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Overview</a:t>
            </a:r>
            <a:endParaRPr lang="en-GB" sz="2800" b="0" kern="0" dirty="0">
              <a:solidFill>
                <a:schemeClr val="tx2"/>
              </a:solidFill>
              <a:latin typeface="+mj-lt"/>
              <a:ea typeface="+mj-ea"/>
              <a:cs typeface="+mj-cs"/>
            </a:endParaRPr>
          </a:p>
        </p:txBody>
      </p:sp>
      <p:sp>
        <p:nvSpPr>
          <p:cNvPr id="12" name="TextBox 11"/>
          <p:cNvSpPr txBox="1"/>
          <p:nvPr/>
        </p:nvSpPr>
        <p:spPr>
          <a:xfrm>
            <a:off x="1763688" y="2636912"/>
            <a:ext cx="2592288" cy="369332"/>
          </a:xfrm>
          <a:prstGeom prst="rect">
            <a:avLst/>
          </a:prstGeom>
          <a:noFill/>
        </p:spPr>
        <p:txBody>
          <a:bodyPr wrap="square" rtlCol="0">
            <a:spAutoFit/>
          </a:bodyPr>
          <a:lstStyle/>
          <a:p>
            <a:r>
              <a:rPr lang="en-GB" dirty="0" smtClean="0"/>
              <a:t>VATES</a:t>
            </a:r>
            <a:endParaRPr lang="en-GB" dirty="0"/>
          </a:p>
        </p:txBody>
      </p:sp>
      <p:sp>
        <p:nvSpPr>
          <p:cNvPr id="13" name="TextBox 12"/>
          <p:cNvSpPr txBox="1"/>
          <p:nvPr/>
        </p:nvSpPr>
        <p:spPr>
          <a:xfrm>
            <a:off x="1691680" y="4653136"/>
            <a:ext cx="2592288" cy="369332"/>
          </a:xfrm>
          <a:prstGeom prst="rect">
            <a:avLst/>
          </a:prstGeom>
          <a:noFill/>
        </p:spPr>
        <p:txBody>
          <a:bodyPr wrap="square" rtlCol="0">
            <a:spAutoFit/>
          </a:bodyPr>
          <a:lstStyle/>
          <a:p>
            <a:r>
              <a:rPr lang="en-GB" dirty="0" smtClean="0"/>
              <a:t>Mantid</a:t>
            </a:r>
            <a:endParaRPr lang="en-GB" dirty="0"/>
          </a:p>
        </p:txBody>
      </p:sp>
      <p:sp>
        <p:nvSpPr>
          <p:cNvPr id="3" name="TextBox 2"/>
          <p:cNvSpPr txBox="1"/>
          <p:nvPr/>
        </p:nvSpPr>
        <p:spPr>
          <a:xfrm>
            <a:off x="323528" y="3212976"/>
            <a:ext cx="136815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Collaboration with </a:t>
            </a:r>
            <a:r>
              <a:rPr lang="en-US" sz="1000" dirty="0" err="1" smtClean="0"/>
              <a:t>Kitware</a:t>
            </a:r>
            <a:endParaRPr lang="en-US" sz="1000" dirty="0"/>
          </a:p>
        </p:txBody>
      </p:sp>
      <p:sp>
        <p:nvSpPr>
          <p:cNvPr id="15" name="TextBox 14"/>
          <p:cNvSpPr txBox="1"/>
          <p:nvPr/>
        </p:nvSpPr>
        <p:spPr>
          <a:xfrm>
            <a:off x="1259632" y="3933056"/>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PeaksViewer</a:t>
            </a:r>
            <a:endParaRPr lang="en-US" sz="1000" dirty="0"/>
          </a:p>
        </p:txBody>
      </p:sp>
      <p:sp>
        <p:nvSpPr>
          <p:cNvPr id="18" name="TextBox 17"/>
          <p:cNvSpPr txBox="1"/>
          <p:nvPr/>
        </p:nvSpPr>
        <p:spPr>
          <a:xfrm>
            <a:off x="323528" y="2060848"/>
            <a:ext cx="114374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Natural Coordinates</a:t>
            </a:r>
            <a:endParaRPr lang="en-US" sz="1000" dirty="0"/>
          </a:p>
        </p:txBody>
      </p:sp>
      <p:sp>
        <p:nvSpPr>
          <p:cNvPr id="19" name="TextBox 18"/>
          <p:cNvSpPr txBox="1"/>
          <p:nvPr/>
        </p:nvSpPr>
        <p:spPr>
          <a:xfrm>
            <a:off x="2627784" y="3212976"/>
            <a:ext cx="11521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ParaView</a:t>
            </a:r>
            <a:r>
              <a:rPr lang="en-US" sz="1000" dirty="0" smtClean="0"/>
              <a:t> Upgrade</a:t>
            </a:r>
            <a:endParaRPr lang="en-US" sz="1000" dirty="0"/>
          </a:p>
        </p:txBody>
      </p:sp>
      <p:sp>
        <p:nvSpPr>
          <p:cNvPr id="20" name="TextBox 19"/>
          <p:cNvSpPr txBox="1"/>
          <p:nvPr/>
        </p:nvSpPr>
        <p:spPr>
          <a:xfrm>
            <a:off x="2627784" y="1916832"/>
            <a:ext cx="1152128" cy="5539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3D non-orthogonal projections</a:t>
            </a:r>
            <a:endParaRPr lang="en-US" sz="1000" dirty="0"/>
          </a:p>
        </p:txBody>
      </p:sp>
      <p:sp>
        <p:nvSpPr>
          <p:cNvPr id="21" name="TextBox 20"/>
          <p:cNvSpPr txBox="1"/>
          <p:nvPr/>
        </p:nvSpPr>
        <p:spPr>
          <a:xfrm>
            <a:off x="2627784" y="3717032"/>
            <a:ext cx="1152128"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VATES algorithms in Instrument View</a:t>
            </a:r>
            <a:endParaRPr lang="en-US" sz="1000" dirty="0"/>
          </a:p>
        </p:txBody>
      </p:sp>
      <p:sp>
        <p:nvSpPr>
          <p:cNvPr id="22" name="TextBox 21"/>
          <p:cNvSpPr txBox="1"/>
          <p:nvPr/>
        </p:nvSpPr>
        <p:spPr>
          <a:xfrm>
            <a:off x="2627784" y="5229200"/>
            <a:ext cx="115212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SC reduction interface</a:t>
            </a:r>
            <a:endParaRPr lang="en-US" sz="1000" dirty="0"/>
          </a:p>
        </p:txBody>
      </p:sp>
      <p:sp>
        <p:nvSpPr>
          <p:cNvPr id="23" name="TextBox 22"/>
          <p:cNvSpPr txBox="1"/>
          <p:nvPr/>
        </p:nvSpPr>
        <p:spPr>
          <a:xfrm>
            <a:off x="3995936" y="4725144"/>
            <a:ext cx="1224136"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Fold project</a:t>
            </a:r>
            <a:endParaRPr lang="en-US" sz="1000" dirty="0"/>
          </a:p>
        </p:txBody>
      </p:sp>
      <p:sp>
        <p:nvSpPr>
          <p:cNvPr id="24" name="TextBox 23"/>
          <p:cNvSpPr txBox="1"/>
          <p:nvPr/>
        </p:nvSpPr>
        <p:spPr>
          <a:xfrm>
            <a:off x="4788024" y="5229200"/>
            <a:ext cx="151216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Experiment with the VSI for imaging</a:t>
            </a:r>
            <a:endParaRPr lang="en-US" sz="1000" dirty="0"/>
          </a:p>
        </p:txBody>
      </p:sp>
      <p:sp>
        <p:nvSpPr>
          <p:cNvPr id="25" name="TextBox 24"/>
          <p:cNvSpPr txBox="1"/>
          <p:nvPr/>
        </p:nvSpPr>
        <p:spPr>
          <a:xfrm>
            <a:off x="7596336" y="3717032"/>
            <a:ext cx="1152128" cy="55399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err="1" smtClean="0"/>
              <a:t>nD</a:t>
            </a:r>
            <a:r>
              <a:rPr lang="en-US" sz="1000" dirty="0" smtClean="0"/>
              <a:t> Connected Component Labeling</a:t>
            </a:r>
            <a:endParaRPr lang="en-US" sz="1000" dirty="0"/>
          </a:p>
        </p:txBody>
      </p:sp>
      <p:sp>
        <p:nvSpPr>
          <p:cNvPr id="26" name="TextBox 25"/>
          <p:cNvSpPr txBox="1"/>
          <p:nvPr/>
        </p:nvSpPr>
        <p:spPr>
          <a:xfrm>
            <a:off x="3995936" y="1916832"/>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Stress testing</a:t>
            </a:r>
            <a:endParaRPr lang="en-US" sz="1000" dirty="0"/>
          </a:p>
        </p:txBody>
      </p:sp>
      <p:sp>
        <p:nvSpPr>
          <p:cNvPr id="27" name="TextBox 26"/>
          <p:cNvSpPr txBox="1"/>
          <p:nvPr/>
        </p:nvSpPr>
        <p:spPr>
          <a:xfrm>
            <a:off x="3995936" y="2204864"/>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Optimization</a:t>
            </a:r>
            <a:endParaRPr lang="en-US" sz="1000" dirty="0"/>
          </a:p>
        </p:txBody>
      </p:sp>
      <p:sp>
        <p:nvSpPr>
          <p:cNvPr id="28" name="TextBox 27"/>
          <p:cNvSpPr txBox="1"/>
          <p:nvPr/>
        </p:nvSpPr>
        <p:spPr>
          <a:xfrm>
            <a:off x="5220072" y="3212976"/>
            <a:ext cx="1008112"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Scriptablity</a:t>
            </a:r>
            <a:endParaRPr lang="en-US" sz="1000" dirty="0"/>
          </a:p>
        </p:txBody>
      </p:sp>
      <p:sp>
        <p:nvSpPr>
          <p:cNvPr id="29" name="TextBox 28"/>
          <p:cNvSpPr txBox="1"/>
          <p:nvPr/>
        </p:nvSpPr>
        <p:spPr>
          <a:xfrm>
            <a:off x="6372200"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Peak Reporting</a:t>
            </a:r>
            <a:endParaRPr lang="en-US" sz="1000" dirty="0"/>
          </a:p>
        </p:txBody>
      </p:sp>
      <p:sp>
        <p:nvSpPr>
          <p:cNvPr id="30" name="TextBox 29"/>
          <p:cNvSpPr txBox="1"/>
          <p:nvPr/>
        </p:nvSpPr>
        <p:spPr>
          <a:xfrm>
            <a:off x="7668344"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PSI &amp; ILL involvement</a:t>
            </a:r>
            <a:endParaRPr lang="en-US" sz="1000" dirty="0"/>
          </a:p>
        </p:txBody>
      </p:sp>
      <p:sp>
        <p:nvSpPr>
          <p:cNvPr id="31" name="TextBox 30"/>
          <p:cNvSpPr txBox="1"/>
          <p:nvPr/>
        </p:nvSpPr>
        <p:spPr>
          <a:xfrm>
            <a:off x="7596336" y="3284984"/>
            <a:ext cx="1547664"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MD Normalization …</a:t>
            </a:r>
            <a:endParaRPr lang="en-US" sz="1000" dirty="0"/>
          </a:p>
        </p:txBody>
      </p:sp>
      <p:sp>
        <p:nvSpPr>
          <p:cNvPr id="32" name="TextBox 31"/>
          <p:cNvSpPr txBox="1"/>
          <p:nvPr/>
        </p:nvSpPr>
        <p:spPr>
          <a:xfrm>
            <a:off x="5868144" y="4005064"/>
            <a:ext cx="1008112"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Expand MD Algorithms</a:t>
            </a:r>
            <a:endParaRPr lang="en-US" sz="1000" dirty="0"/>
          </a:p>
        </p:txBody>
      </p:sp>
    </p:spTree>
    <p:extLst>
      <p:ext uri="{BB962C8B-B14F-4D97-AF65-F5344CB8AC3E}">
        <p14:creationId xmlns:p14="http://schemas.microsoft.com/office/powerpoint/2010/main" val="36833868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Multi Dimensional Visualization</a:t>
            </a:r>
            <a:endParaRPr lang="en-GB" sz="2800" b="0" kern="0" dirty="0">
              <a:solidFill>
                <a:schemeClr val="tx2"/>
              </a:solidFill>
              <a:latin typeface="+mj-lt"/>
              <a:ea typeface="+mj-ea"/>
              <a:cs typeface="+mj-cs"/>
            </a:endParaRPr>
          </a:p>
        </p:txBody>
      </p:sp>
      <p:pic>
        <p:nvPicPr>
          <p:cNvPr id="5" name="Picture 4"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2846" y="30925157"/>
            <a:ext cx="5904656" cy="7398604"/>
          </a:xfrm>
          <a:prstGeom prst="rect">
            <a:avLst/>
          </a:prstGeom>
        </p:spPr>
      </p:pic>
      <p:pic>
        <p:nvPicPr>
          <p:cNvPr id="6" name="Picture 5"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548680"/>
            <a:ext cx="5076056" cy="6360358"/>
          </a:xfrm>
          <a:prstGeom prst="rect">
            <a:avLst/>
          </a:prstGeom>
        </p:spPr>
      </p:pic>
      <p:pic>
        <p:nvPicPr>
          <p:cNvPr id="2" name="Picture 1" descr="Br_PHCX_75_E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08" y="548680"/>
            <a:ext cx="3995936" cy="3384971"/>
          </a:xfrm>
          <a:prstGeom prst="rect">
            <a:avLst/>
          </a:prstGeom>
        </p:spPr>
      </p:pic>
      <p:pic>
        <p:nvPicPr>
          <p:cNvPr id="4" name="Picture 3" descr="VSI_SXD_NaC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4" y="4045435"/>
            <a:ext cx="4104157" cy="2812565"/>
          </a:xfrm>
          <a:prstGeom prst="rect">
            <a:avLst/>
          </a:prstGeom>
        </p:spPr>
      </p:pic>
    </p:spTree>
    <p:extLst>
      <p:ext uri="{BB962C8B-B14F-4D97-AF65-F5344CB8AC3E}">
        <p14:creationId xmlns:p14="http://schemas.microsoft.com/office/powerpoint/2010/main" val="158031972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18864</TotalTime>
  <Words>1745</Words>
  <Application>Microsoft Macintosh PowerPoint</Application>
  <PresentationFormat>On-screen Show (4:3)</PresentationFormat>
  <Paragraphs>254</Paragraphs>
  <Slides>16</Slides>
  <Notes>16</Notes>
  <HiddenSlides>0</HiddenSlides>
  <MMClips>1</MMClips>
  <ScaleCrop>false</ScaleCrop>
  <HeadingPairs>
    <vt:vector size="4" baseType="variant">
      <vt:variant>
        <vt:lpstr>Theme</vt:lpstr>
      </vt:variant>
      <vt:variant>
        <vt:i4>2</vt:i4>
      </vt:variant>
      <vt:variant>
        <vt:lpstr>Slide Titles</vt:lpstr>
      </vt:variant>
      <vt:variant>
        <vt:i4>16</vt:i4>
      </vt:variant>
    </vt:vector>
  </HeadingPairs>
  <TitlesOfParts>
    <vt:vector size="18" baseType="lpstr">
      <vt:lpstr>ISIS Small Bottom Banner</vt:lpstr>
      <vt:lpstr>1_ISIS Small Bottom Banner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CCLRC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gmlh78</dc:creator>
  <cp:lastModifiedBy>Owen Arnold</cp:lastModifiedBy>
  <cp:revision>544</cp:revision>
  <dcterms:created xsi:type="dcterms:W3CDTF">2007-04-16T13:36:05Z</dcterms:created>
  <dcterms:modified xsi:type="dcterms:W3CDTF">2014-09-16T19:41:13Z</dcterms:modified>
</cp:coreProperties>
</file>